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0"/>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57" r:id="rId19"/>
  </p:sldIdLst>
  <p:sldSz cx="9144000" cy="6858000" type="screen4x3"/>
  <p:notesSz cx="6794500" cy="100076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EFA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370" autoAdjust="0"/>
  </p:normalViewPr>
  <p:slideViewPr>
    <p:cSldViewPr>
      <p:cViewPr varScale="1">
        <p:scale>
          <a:sx n="64" d="100"/>
          <a:sy n="64" d="100"/>
        </p:scale>
        <p:origin x="156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44283" cy="50038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48645" y="0"/>
            <a:ext cx="2944283" cy="500380"/>
          </a:xfrm>
          <a:prstGeom prst="rect">
            <a:avLst/>
          </a:prstGeom>
        </p:spPr>
        <p:txBody>
          <a:bodyPr vert="horz" lIns="91440" tIns="45720" rIns="91440" bIns="45720" rtlCol="0"/>
          <a:lstStyle>
            <a:lvl1pPr algn="r">
              <a:defRPr sz="1200"/>
            </a:lvl1pPr>
          </a:lstStyle>
          <a:p>
            <a:fld id="{A2F334EE-A57B-45D6-A862-4265F32C1D69}" type="datetimeFigureOut">
              <a:rPr lang="el-GR" smtClean="0"/>
              <a:t>21/10/2018</a:t>
            </a:fld>
            <a:endParaRPr lang="el-GR"/>
          </a:p>
        </p:txBody>
      </p:sp>
      <p:sp>
        <p:nvSpPr>
          <p:cNvPr id="4" name="Θέση εικόνας διαφάνειας 3"/>
          <p:cNvSpPr>
            <a:spLocks noGrp="1" noRot="1" noChangeAspect="1"/>
          </p:cNvSpPr>
          <p:nvPr>
            <p:ph type="sldImg" idx="2"/>
          </p:nvPr>
        </p:nvSpPr>
        <p:spPr>
          <a:xfrm>
            <a:off x="895350" y="750888"/>
            <a:ext cx="5003800" cy="375285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79450" y="4753610"/>
            <a:ext cx="5435600" cy="450342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9505483"/>
            <a:ext cx="2944283" cy="50038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48645" y="9505483"/>
            <a:ext cx="2944283" cy="500380"/>
          </a:xfrm>
          <a:prstGeom prst="rect">
            <a:avLst/>
          </a:prstGeom>
        </p:spPr>
        <p:txBody>
          <a:bodyPr vert="horz" lIns="91440" tIns="45720" rIns="91440" bIns="45720" rtlCol="0" anchor="b"/>
          <a:lstStyle>
            <a:lvl1pPr algn="r">
              <a:defRPr sz="1200"/>
            </a:lvl1pPr>
          </a:lstStyle>
          <a:p>
            <a:fld id="{B8E30F80-0BDA-42C2-BD39-1BFC72BAF72F}" type="slidenum">
              <a:rPr lang="el-GR" smtClean="0"/>
              <a:t>‹#›</a:t>
            </a:fld>
            <a:endParaRPr lang="el-GR"/>
          </a:p>
        </p:txBody>
      </p:sp>
    </p:spTree>
    <p:extLst>
      <p:ext uri="{BB962C8B-B14F-4D97-AF65-F5344CB8AC3E}">
        <p14:creationId xmlns:p14="http://schemas.microsoft.com/office/powerpoint/2010/main" val="8068415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B8E30F80-0BDA-42C2-BD39-1BFC72BAF72F}" type="slidenum">
              <a:rPr lang="el-GR" smtClean="0"/>
              <a:t>3</a:t>
            </a:fld>
            <a:endParaRPr lang="el-GR"/>
          </a:p>
        </p:txBody>
      </p:sp>
    </p:spTree>
    <p:extLst>
      <p:ext uri="{BB962C8B-B14F-4D97-AF65-F5344CB8AC3E}">
        <p14:creationId xmlns:p14="http://schemas.microsoft.com/office/powerpoint/2010/main" val="22572153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B8E30F80-0BDA-42C2-BD39-1BFC72BAF72F}" type="slidenum">
              <a:rPr lang="el-GR" smtClean="0"/>
              <a:t>9</a:t>
            </a:fld>
            <a:endParaRPr lang="el-GR"/>
          </a:p>
        </p:txBody>
      </p:sp>
    </p:spTree>
    <p:extLst>
      <p:ext uri="{BB962C8B-B14F-4D97-AF65-F5344CB8AC3E}">
        <p14:creationId xmlns:p14="http://schemas.microsoft.com/office/powerpoint/2010/main" val="32443331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B8E30F80-0BDA-42C2-BD39-1BFC72BAF72F}" type="slidenum">
              <a:rPr lang="el-GR" smtClean="0"/>
              <a:t>10</a:t>
            </a:fld>
            <a:endParaRPr lang="el-GR"/>
          </a:p>
        </p:txBody>
      </p:sp>
    </p:spTree>
    <p:extLst>
      <p:ext uri="{BB962C8B-B14F-4D97-AF65-F5344CB8AC3E}">
        <p14:creationId xmlns:p14="http://schemas.microsoft.com/office/powerpoint/2010/main" val="4587825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B8E30F80-0BDA-42C2-BD39-1BFC72BAF72F}" type="slidenum">
              <a:rPr lang="el-GR" smtClean="0"/>
              <a:t>13</a:t>
            </a:fld>
            <a:endParaRPr lang="el-GR"/>
          </a:p>
        </p:txBody>
      </p:sp>
    </p:spTree>
    <p:extLst>
      <p:ext uri="{BB962C8B-B14F-4D97-AF65-F5344CB8AC3E}">
        <p14:creationId xmlns:p14="http://schemas.microsoft.com/office/powerpoint/2010/main" val="41732272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B8E30F80-0BDA-42C2-BD39-1BFC72BAF72F}" type="slidenum">
              <a:rPr lang="el-GR" smtClean="0"/>
              <a:t>15</a:t>
            </a:fld>
            <a:endParaRPr lang="el-GR"/>
          </a:p>
        </p:txBody>
      </p:sp>
    </p:spTree>
    <p:extLst>
      <p:ext uri="{BB962C8B-B14F-4D97-AF65-F5344CB8AC3E}">
        <p14:creationId xmlns:p14="http://schemas.microsoft.com/office/powerpoint/2010/main" val="41310539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B8E30F80-0BDA-42C2-BD39-1BFC72BAF72F}" type="slidenum">
              <a:rPr lang="el-GR" smtClean="0"/>
              <a:t>16</a:t>
            </a:fld>
            <a:endParaRPr lang="el-GR"/>
          </a:p>
        </p:txBody>
      </p:sp>
    </p:spTree>
    <p:extLst>
      <p:ext uri="{BB962C8B-B14F-4D97-AF65-F5344CB8AC3E}">
        <p14:creationId xmlns:p14="http://schemas.microsoft.com/office/powerpoint/2010/main" val="34383814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Ορθογώνιο τρίγωνο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Τίτλος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a:t>Στυλ κύριου τίτλου</a:t>
            </a:r>
            <a:endParaRPr kumimoji="0" lang="en-US"/>
          </a:p>
        </p:txBody>
      </p:sp>
      <p:sp>
        <p:nvSpPr>
          <p:cNvPr id="17" name="Υπότιτλος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a:t>Στυλ κύριου υπότιτλου</a:t>
            </a:r>
            <a:endParaRPr kumimoji="0" lang="en-US"/>
          </a:p>
        </p:txBody>
      </p:sp>
      <p:grpSp>
        <p:nvGrpSpPr>
          <p:cNvPr id="2" name="Ομάδα 1"/>
          <p:cNvGrpSpPr/>
          <p:nvPr/>
        </p:nvGrpSpPr>
        <p:grpSpPr>
          <a:xfrm>
            <a:off x="-3765" y="4953000"/>
            <a:ext cx="9147765" cy="1912088"/>
            <a:chOff x="-3765" y="4832896"/>
            <a:chExt cx="9147765" cy="2032192"/>
          </a:xfrm>
        </p:grpSpPr>
        <p:sp>
          <p:nvSpPr>
            <p:cNvPr id="7" name="Ελεύθερη σχεδίαση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Ελεύθερη σχεδίαση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Ελεύθερη σχεδίαση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Ευθεία γραμμή σύνδεσης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Θέση ημερομηνίας 29"/>
          <p:cNvSpPr>
            <a:spLocks noGrp="1"/>
          </p:cNvSpPr>
          <p:nvPr>
            <p:ph type="dt" sz="half" idx="10"/>
          </p:nvPr>
        </p:nvSpPr>
        <p:spPr/>
        <p:txBody>
          <a:bodyPr/>
          <a:lstStyle>
            <a:lvl1pPr>
              <a:defRPr>
                <a:solidFill>
                  <a:srgbClr val="FFFFFF"/>
                </a:solidFill>
              </a:defRPr>
            </a:lvl1pPr>
            <a:extLst/>
          </a:lstStyle>
          <a:p>
            <a:fld id="{56AB7BF1-AF27-4C82-A521-93E1A93EEC63}" type="datetimeFigureOut">
              <a:rPr lang="el-GR" smtClean="0"/>
              <a:t>21/10/2018</a:t>
            </a:fld>
            <a:endParaRPr lang="el-GR"/>
          </a:p>
        </p:txBody>
      </p:sp>
      <p:sp>
        <p:nvSpPr>
          <p:cNvPr id="19" name="Θέση υποσέλιδου 18"/>
          <p:cNvSpPr>
            <a:spLocks noGrp="1"/>
          </p:cNvSpPr>
          <p:nvPr>
            <p:ph type="ftr" sz="quarter" idx="11"/>
          </p:nvPr>
        </p:nvSpPr>
        <p:spPr/>
        <p:txBody>
          <a:bodyPr/>
          <a:lstStyle>
            <a:lvl1pPr>
              <a:defRPr>
                <a:solidFill>
                  <a:schemeClr val="accent1">
                    <a:tint val="20000"/>
                  </a:schemeClr>
                </a:solidFill>
              </a:defRPr>
            </a:lvl1pPr>
            <a:extLst/>
          </a:lstStyle>
          <a:p>
            <a:endParaRPr lang="el-GR"/>
          </a:p>
        </p:txBody>
      </p:sp>
      <p:sp>
        <p:nvSpPr>
          <p:cNvPr id="27" name="Θέση αριθμού διαφάνειας 26"/>
          <p:cNvSpPr>
            <a:spLocks noGrp="1"/>
          </p:cNvSpPr>
          <p:nvPr>
            <p:ph type="sldNum" sz="quarter" idx="12"/>
          </p:nvPr>
        </p:nvSpPr>
        <p:spPr/>
        <p:txBody>
          <a:bodyPr/>
          <a:lstStyle>
            <a:lvl1pPr>
              <a:defRPr>
                <a:solidFill>
                  <a:srgbClr val="FFFFFF"/>
                </a:solidFill>
              </a:defRPr>
            </a:lvl1pPr>
            <a:extLst/>
          </a:lstStyle>
          <a:p>
            <a:fld id="{D6B9CC58-AA1C-4E34-85F5-EE3866439C79}"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a:t>Στυλ κύριου τίτλου</a:t>
            </a:r>
            <a:endParaRPr kumimoji="0" lang="en-US"/>
          </a:p>
        </p:txBody>
      </p:sp>
      <p:sp>
        <p:nvSpPr>
          <p:cNvPr id="3" name="Θέση κατακόρυφου κειμένου 2"/>
          <p:cNvSpPr>
            <a:spLocks noGrp="1"/>
          </p:cNvSpPr>
          <p:nvPr>
            <p:ph type="body" orient="vert" idx="1"/>
          </p:nvPr>
        </p:nvSpPr>
        <p:spPr>
          <a:xfrm>
            <a:off x="457200" y="1481329"/>
            <a:ext cx="8229600" cy="4386071"/>
          </a:xfrm>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ημερομηνίας 3"/>
          <p:cNvSpPr>
            <a:spLocks noGrp="1"/>
          </p:cNvSpPr>
          <p:nvPr>
            <p:ph type="dt" sz="half" idx="10"/>
          </p:nvPr>
        </p:nvSpPr>
        <p:spPr/>
        <p:txBody>
          <a:bodyPr/>
          <a:lstStyle/>
          <a:p>
            <a:fld id="{56AB7BF1-AF27-4C82-A521-93E1A93EEC63}" type="datetimeFigureOut">
              <a:rPr lang="el-GR" smtClean="0"/>
              <a:t>21/10/2018</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6B9CC58-AA1C-4E34-85F5-EE3866439C79}"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844013" y="274640"/>
            <a:ext cx="1777470" cy="5592761"/>
          </a:xfrm>
        </p:spPr>
        <p:txBody>
          <a:bodyPr vert="eaVert"/>
          <a:lstStyle/>
          <a:p>
            <a:r>
              <a:rPr kumimoji="0" lang="el-GR"/>
              <a:t>Στυλ κύριου τίτλου</a:t>
            </a:r>
            <a:endParaRPr kumimoji="0" lang="en-US"/>
          </a:p>
        </p:txBody>
      </p:sp>
      <p:sp>
        <p:nvSpPr>
          <p:cNvPr id="3" name="Θέση κατακόρυφου κειμένου 2"/>
          <p:cNvSpPr>
            <a:spLocks noGrp="1"/>
          </p:cNvSpPr>
          <p:nvPr>
            <p:ph type="body" orient="vert" idx="1"/>
          </p:nvPr>
        </p:nvSpPr>
        <p:spPr>
          <a:xfrm>
            <a:off x="457200" y="274641"/>
            <a:ext cx="6324600" cy="5592760"/>
          </a:xfrm>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ημερομηνίας 3"/>
          <p:cNvSpPr>
            <a:spLocks noGrp="1"/>
          </p:cNvSpPr>
          <p:nvPr>
            <p:ph type="dt" sz="half" idx="10"/>
          </p:nvPr>
        </p:nvSpPr>
        <p:spPr/>
        <p:txBody>
          <a:bodyPr/>
          <a:lstStyle/>
          <a:p>
            <a:fld id="{56AB7BF1-AF27-4C82-A521-93E1A93EEC63}" type="datetimeFigureOut">
              <a:rPr lang="el-GR" smtClean="0"/>
              <a:t>21/10/2018</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6B9CC58-AA1C-4E34-85F5-EE3866439C79}"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ημερομηνίας 3"/>
          <p:cNvSpPr>
            <a:spLocks noGrp="1"/>
          </p:cNvSpPr>
          <p:nvPr>
            <p:ph type="dt" sz="half" idx="10"/>
          </p:nvPr>
        </p:nvSpPr>
        <p:spPr/>
        <p:txBody>
          <a:bodyPr/>
          <a:lstStyle/>
          <a:p>
            <a:fld id="{56AB7BF1-AF27-4C82-A521-93E1A93EEC63}" type="datetimeFigureOut">
              <a:rPr lang="el-GR" smtClean="0"/>
              <a:t>21/10/2018</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6B9CC58-AA1C-4E34-85F5-EE3866439C79}" type="slidenum">
              <a:rPr lang="el-GR" smtClean="0"/>
              <a:t>‹#›</a:t>
            </a:fld>
            <a:endParaRPr lang="el-GR"/>
          </a:p>
        </p:txBody>
      </p:sp>
      <p:sp>
        <p:nvSpPr>
          <p:cNvPr id="7" name="Τίτλος 6"/>
          <p:cNvSpPr>
            <a:spLocks noGrp="1"/>
          </p:cNvSpPr>
          <p:nvPr>
            <p:ph type="title"/>
          </p:nvPr>
        </p:nvSpPr>
        <p:spPr/>
        <p:txBody>
          <a:bodyPr rtlCol="0"/>
          <a:lstStyle/>
          <a:p>
            <a:r>
              <a:rPr kumimoji="0" lang="el-GR"/>
              <a:t>Στυλ κύριου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a:t>Στυλ κύριου τίτλου</a:t>
            </a:r>
            <a:endParaRPr kumimoji="0" lang="en-US"/>
          </a:p>
        </p:txBody>
      </p:sp>
      <p:sp>
        <p:nvSpPr>
          <p:cNvPr id="3" name="Θέση κειμένου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a:t>Στυλ υποδείγματος κειμένου</a:t>
            </a:r>
          </a:p>
        </p:txBody>
      </p:sp>
      <p:sp>
        <p:nvSpPr>
          <p:cNvPr id="4" name="Θέση ημερομηνίας 3"/>
          <p:cNvSpPr>
            <a:spLocks noGrp="1"/>
          </p:cNvSpPr>
          <p:nvPr>
            <p:ph type="dt" sz="half" idx="10"/>
          </p:nvPr>
        </p:nvSpPr>
        <p:spPr/>
        <p:txBody>
          <a:bodyPr/>
          <a:lstStyle/>
          <a:p>
            <a:fld id="{56AB7BF1-AF27-4C82-A521-93E1A93EEC63}" type="datetimeFigureOut">
              <a:rPr lang="el-GR" smtClean="0"/>
              <a:t>21/10/2018</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6B9CC58-AA1C-4E34-85F5-EE3866439C79}" type="slidenum">
              <a:rPr lang="el-GR" smtClean="0"/>
              <a:t>‹#›</a:t>
            </a:fld>
            <a:endParaRPr lang="el-GR"/>
          </a:p>
        </p:txBody>
      </p:sp>
      <p:sp>
        <p:nvSpPr>
          <p:cNvPr id="7" name="Διάσημα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Διάσημα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Θέση περιεχομένου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περιεχομένου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Θέση ημερομηνίας 4"/>
          <p:cNvSpPr>
            <a:spLocks noGrp="1"/>
          </p:cNvSpPr>
          <p:nvPr>
            <p:ph type="dt" sz="half" idx="10"/>
          </p:nvPr>
        </p:nvSpPr>
        <p:spPr/>
        <p:txBody>
          <a:bodyPr/>
          <a:lstStyle/>
          <a:p>
            <a:fld id="{56AB7BF1-AF27-4C82-A521-93E1A93EEC63}" type="datetimeFigureOut">
              <a:rPr lang="el-GR" smtClean="0"/>
              <a:t>21/10/2018</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D6B9CC58-AA1C-4E34-85F5-EE3866439C79}" type="slidenum">
              <a:rPr lang="el-GR" smtClean="0"/>
              <a:t>‹#›</a:t>
            </a:fld>
            <a:endParaRPr lang="el-GR"/>
          </a:p>
        </p:txBody>
      </p:sp>
      <p:sp>
        <p:nvSpPr>
          <p:cNvPr id="8" name="Τίτλος 7"/>
          <p:cNvSpPr>
            <a:spLocks noGrp="1"/>
          </p:cNvSpPr>
          <p:nvPr>
            <p:ph type="title"/>
          </p:nvPr>
        </p:nvSpPr>
        <p:spPr/>
        <p:txBody>
          <a:bodyPr rtlCol="0"/>
          <a:lstStyle/>
          <a:p>
            <a:r>
              <a:rPr kumimoji="0" lang="el-GR"/>
              <a:t>Στυλ κύριου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8229600" cy="1143000"/>
          </a:xfrm>
        </p:spPr>
        <p:txBody>
          <a:bodyPr anchor="ctr"/>
          <a:lstStyle>
            <a:lvl1pPr>
              <a:defRPr/>
            </a:lvl1pPr>
            <a:extLst/>
          </a:lstStyle>
          <a:p>
            <a:r>
              <a:rPr kumimoji="0" lang="el-GR"/>
              <a:t>Στυλ κύριου τίτλου</a:t>
            </a:r>
            <a:endParaRPr kumimoji="0" lang="en-US"/>
          </a:p>
        </p:txBody>
      </p:sp>
      <p:sp>
        <p:nvSpPr>
          <p:cNvPr id="3" name="Θέση κειμένου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Στυλ υποδείγματος κειμένου</a:t>
            </a:r>
          </a:p>
        </p:txBody>
      </p:sp>
      <p:sp>
        <p:nvSpPr>
          <p:cNvPr id="4" name="Θέση κειμένου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Στυλ υποδείγματος κειμένου</a:t>
            </a:r>
          </a:p>
        </p:txBody>
      </p:sp>
      <p:sp>
        <p:nvSpPr>
          <p:cNvPr id="5" name="Θέση περιεχομένου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Θέση περιεχομένου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Θέση ημερομηνίας 6"/>
          <p:cNvSpPr>
            <a:spLocks noGrp="1"/>
          </p:cNvSpPr>
          <p:nvPr>
            <p:ph type="dt" sz="half" idx="10"/>
          </p:nvPr>
        </p:nvSpPr>
        <p:spPr/>
        <p:txBody>
          <a:bodyPr/>
          <a:lstStyle/>
          <a:p>
            <a:fld id="{56AB7BF1-AF27-4C82-A521-93E1A93EEC63}" type="datetimeFigureOut">
              <a:rPr lang="el-GR" smtClean="0"/>
              <a:t>21/10/2018</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D6B9CC58-AA1C-4E34-85F5-EE3866439C79}"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Θέση ημερομηνίας 2"/>
          <p:cNvSpPr>
            <a:spLocks noGrp="1"/>
          </p:cNvSpPr>
          <p:nvPr>
            <p:ph type="dt" sz="half" idx="10"/>
          </p:nvPr>
        </p:nvSpPr>
        <p:spPr/>
        <p:txBody>
          <a:bodyPr/>
          <a:lstStyle/>
          <a:p>
            <a:fld id="{56AB7BF1-AF27-4C82-A521-93E1A93EEC63}" type="datetimeFigureOut">
              <a:rPr lang="el-GR" smtClean="0"/>
              <a:t>21/10/2018</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D6B9CC58-AA1C-4E34-85F5-EE3866439C79}" type="slidenum">
              <a:rPr lang="el-GR" smtClean="0"/>
              <a:t>‹#›</a:t>
            </a:fld>
            <a:endParaRPr lang="el-GR"/>
          </a:p>
        </p:txBody>
      </p:sp>
      <p:sp>
        <p:nvSpPr>
          <p:cNvPr id="6" name="Τίτλος 5"/>
          <p:cNvSpPr>
            <a:spLocks noGrp="1"/>
          </p:cNvSpPr>
          <p:nvPr>
            <p:ph type="title"/>
          </p:nvPr>
        </p:nvSpPr>
        <p:spPr/>
        <p:txBody>
          <a:bodyPr rtlCol="0"/>
          <a:lstStyle/>
          <a:p>
            <a:r>
              <a:rPr kumimoji="0" lang="el-GR"/>
              <a:t>Στυλ κύριου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56AB7BF1-AF27-4C82-A521-93E1A93EEC63}" type="datetimeFigureOut">
              <a:rPr lang="el-GR" smtClean="0"/>
              <a:t>21/10/2018</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D6B9CC58-AA1C-4E34-85F5-EE3866439C79}"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a:t>Στυλ κύριου τίτλου</a:t>
            </a:r>
            <a:endParaRPr kumimoji="0" lang="en-US"/>
          </a:p>
        </p:txBody>
      </p:sp>
      <p:sp>
        <p:nvSpPr>
          <p:cNvPr id="3" name="Θέση κειμένου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a:t>Στυλ υποδείγματος κειμένου</a:t>
            </a:r>
          </a:p>
        </p:txBody>
      </p:sp>
      <p:sp>
        <p:nvSpPr>
          <p:cNvPr id="4" name="Θέση περιεχομένου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Θέση ημερομηνίας 4"/>
          <p:cNvSpPr>
            <a:spLocks noGrp="1"/>
          </p:cNvSpPr>
          <p:nvPr>
            <p:ph type="dt" sz="half" idx="10"/>
          </p:nvPr>
        </p:nvSpPr>
        <p:spPr>
          <a:xfrm>
            <a:off x="6727032" y="6407944"/>
            <a:ext cx="1920240" cy="365760"/>
          </a:xfrm>
        </p:spPr>
        <p:txBody>
          <a:bodyPr/>
          <a:lstStyle/>
          <a:p>
            <a:fld id="{56AB7BF1-AF27-4C82-A521-93E1A93EEC63}" type="datetimeFigureOut">
              <a:rPr lang="el-GR" smtClean="0"/>
              <a:t>21/10/2018</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D6B9CC58-AA1C-4E34-85F5-EE3866439C79}"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Θέση κειμένου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a:t>Στυλ υποδείγματος κειμένου</a:t>
            </a:r>
          </a:p>
        </p:txBody>
      </p:sp>
      <p:sp>
        <p:nvSpPr>
          <p:cNvPr id="3" name="Θέση εικόνας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a:t>Κάντε κλικ στο εικονίδιο για να προσθέσετε μια εικόνα</a:t>
            </a:r>
            <a:endParaRPr kumimoji="0" lang="en-US" dirty="0"/>
          </a:p>
        </p:txBody>
      </p:sp>
      <p:sp>
        <p:nvSpPr>
          <p:cNvPr id="5" name="Θέση ημερομηνίας 4"/>
          <p:cNvSpPr>
            <a:spLocks noGrp="1"/>
          </p:cNvSpPr>
          <p:nvPr>
            <p:ph type="dt" sz="half" idx="10"/>
          </p:nvPr>
        </p:nvSpPr>
        <p:spPr/>
        <p:txBody>
          <a:bodyPr/>
          <a:lstStyle>
            <a:lvl1pPr>
              <a:defRPr>
                <a:solidFill>
                  <a:schemeClr val="tx1"/>
                </a:solidFill>
              </a:defRPr>
            </a:lvl1pPr>
            <a:extLst/>
          </a:lstStyle>
          <a:p>
            <a:fld id="{56AB7BF1-AF27-4C82-A521-93E1A93EEC63}" type="datetimeFigureOut">
              <a:rPr lang="el-GR" smtClean="0"/>
              <a:t>21/10/2018</a:t>
            </a:fld>
            <a:endParaRPr lang="el-GR"/>
          </a:p>
        </p:txBody>
      </p:sp>
      <p:sp>
        <p:nvSpPr>
          <p:cNvPr id="6" name="Θέση υποσέλιδου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l-GR"/>
          </a:p>
        </p:txBody>
      </p:sp>
      <p:sp>
        <p:nvSpPr>
          <p:cNvPr id="7" name="Θέση αριθμού διαφάνειας 6"/>
          <p:cNvSpPr>
            <a:spLocks noGrp="1"/>
          </p:cNvSpPr>
          <p:nvPr>
            <p:ph type="sldNum" sz="quarter" idx="12"/>
          </p:nvPr>
        </p:nvSpPr>
        <p:spPr/>
        <p:txBody>
          <a:bodyPr/>
          <a:lstStyle>
            <a:lvl1pPr>
              <a:defRPr>
                <a:solidFill>
                  <a:schemeClr val="tx1"/>
                </a:solidFill>
              </a:defRPr>
            </a:lvl1pPr>
            <a:extLst/>
          </a:lstStyle>
          <a:p>
            <a:fld id="{D6B9CC58-AA1C-4E34-85F5-EE3866439C79}" type="slidenum">
              <a:rPr lang="el-GR" smtClean="0"/>
              <a:t>‹#›</a:t>
            </a:fld>
            <a:endParaRPr lang="el-GR"/>
          </a:p>
        </p:txBody>
      </p:sp>
      <p:sp>
        <p:nvSpPr>
          <p:cNvPr id="2" name="Τίτλος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a:t>Στυλ κύριου τίτλου</a:t>
            </a:r>
            <a:endParaRPr kumimoji="0" lang="en-US"/>
          </a:p>
        </p:txBody>
      </p:sp>
      <p:sp>
        <p:nvSpPr>
          <p:cNvPr id="8" name="Ελεύθερη σχεδίαση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Ελεύθερη σχεδίαση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Ορθογώνιο τρίγωνο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Ευθεία γραμμή σύνδεσης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Διάσημα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Διάσημα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Ελεύθερη σχεδίαση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Ελεύθερη σχεδίαση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Ορθογώνιο τρίγωνο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Ευθεία γραμμή σύνδεσης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Θέση τίτλου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l-GR"/>
              <a:t>Στυλ κύριου τίτλου</a:t>
            </a:r>
            <a:endParaRPr kumimoji="0" lang="en-US"/>
          </a:p>
        </p:txBody>
      </p:sp>
      <p:sp>
        <p:nvSpPr>
          <p:cNvPr id="30" name="Θέση κειμένου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l-GR"/>
              <a:t>Στυλ υποδείγματος κειμένου</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0" name="Θέση ημερομηνίας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6AB7BF1-AF27-4C82-A521-93E1A93EEC63}" type="datetimeFigureOut">
              <a:rPr lang="el-GR" smtClean="0"/>
              <a:t>21/10/2018</a:t>
            </a:fld>
            <a:endParaRPr lang="el-GR"/>
          </a:p>
        </p:txBody>
      </p:sp>
      <p:sp>
        <p:nvSpPr>
          <p:cNvPr id="22" name="Θέση υποσέλιδου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l-GR"/>
          </a:p>
        </p:txBody>
      </p:sp>
      <p:sp>
        <p:nvSpPr>
          <p:cNvPr id="18" name="Θέση αριθμού διαφάνειας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6B9CC58-AA1C-4E34-85F5-EE3866439C79}"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95536" y="260648"/>
            <a:ext cx="7632848" cy="2528664"/>
          </a:xfrm>
        </p:spPr>
        <p:txBody>
          <a:bodyPr>
            <a:noAutofit/>
          </a:bodyPr>
          <a:lstStyle/>
          <a:p>
            <a:pPr algn="just"/>
            <a:r>
              <a:rPr lang="el-GR" sz="2000" b="1" i="1" dirty="0"/>
              <a:t>Όροι και προϋποθέσεις για την εκπλήρωση του όρου εκτέλεσης πλόων ανοιχτής θάλασσας για την απαλλαγή από ΦΠΑ σύμφωνα με την </a:t>
            </a:r>
            <a:r>
              <a:rPr lang="el-GR" sz="2000" b="1" i="1" dirty="0" err="1"/>
              <a:t>περ</a:t>
            </a:r>
            <a:r>
              <a:rPr lang="el-GR" sz="2000" b="1" i="1" dirty="0"/>
              <a:t>. α) της παραγράφου 1 του άρθρου 27 του κώδικα ΦΠΑ (Ν. 2859/00), σύμφωνα με την  ΚΥΑ ΠΟΛ 1177/2018 (ΦΕΚ 4420/Β</a:t>
            </a:r>
            <a:r>
              <a:rPr lang="el-GR" sz="2000" i="1" dirty="0"/>
              <a:t>).</a:t>
            </a:r>
            <a:r>
              <a:rPr lang="el-GR" sz="2000" dirty="0"/>
              <a:t>          </a:t>
            </a:r>
            <a:br>
              <a:rPr lang="el-GR" sz="2400" dirty="0"/>
            </a:br>
            <a:endParaRPr lang="el-GR" sz="2400" dirty="0"/>
          </a:p>
        </p:txBody>
      </p:sp>
      <p:sp>
        <p:nvSpPr>
          <p:cNvPr id="3" name="Υπότιτλος 2"/>
          <p:cNvSpPr>
            <a:spLocks noGrp="1"/>
          </p:cNvSpPr>
          <p:nvPr>
            <p:ph type="subTitle" idx="1"/>
          </p:nvPr>
        </p:nvSpPr>
        <p:spPr>
          <a:xfrm>
            <a:off x="14990" y="2629832"/>
            <a:ext cx="8892480" cy="1598335"/>
          </a:xfrm>
        </p:spPr>
        <p:txBody>
          <a:bodyPr>
            <a:normAutofit fontScale="70000" lnSpcReduction="20000"/>
          </a:bodyPr>
          <a:lstStyle/>
          <a:p>
            <a:pPr algn="just"/>
            <a:r>
              <a:rPr lang="el-GR" sz="2400" b="1" dirty="0">
                <a:effectLst>
                  <a:outerShdw blurRad="38100" dist="38100" dir="2700000" algn="tl">
                    <a:srgbClr val="000000">
                      <a:alpha val="43137"/>
                    </a:srgbClr>
                  </a:outerShdw>
                </a:effectLst>
              </a:rPr>
              <a:t>                                   </a:t>
            </a:r>
            <a:r>
              <a:rPr lang="el-GR" sz="4600" b="1" dirty="0">
                <a:effectLst>
                  <a:outerShdw blurRad="38100" dist="38100" dir="2700000" algn="tl">
                    <a:srgbClr val="000000">
                      <a:alpha val="43137"/>
                    </a:srgbClr>
                  </a:outerShdw>
                </a:effectLst>
              </a:rPr>
              <a:t>Νικόλαος Μαυρίκος</a:t>
            </a:r>
          </a:p>
          <a:p>
            <a:pPr algn="just"/>
            <a:r>
              <a:rPr lang="el-GR" sz="2400" b="1" dirty="0">
                <a:effectLst>
                  <a:outerShdw blurRad="38100" dist="38100" dir="2700000" algn="tl">
                    <a:srgbClr val="000000">
                      <a:alpha val="43137"/>
                    </a:srgbClr>
                  </a:outerShdw>
                </a:effectLst>
              </a:rPr>
              <a:t>Πρόεδρος Πανελληνίου Συλλόγου Εφοδιαστών Πλοίων &amp; </a:t>
            </a:r>
            <a:r>
              <a:rPr lang="el-GR" sz="2400" b="1" dirty="0" err="1">
                <a:effectLst>
                  <a:outerShdw blurRad="38100" dist="38100" dir="2700000" algn="tl">
                    <a:srgbClr val="000000">
                      <a:alpha val="43137"/>
                    </a:srgbClr>
                  </a:outerShdw>
                </a:effectLst>
              </a:rPr>
              <a:t>Εξαγωγέων</a:t>
            </a:r>
            <a:r>
              <a:rPr lang="el-GR" sz="2400" b="1" dirty="0">
                <a:effectLst>
                  <a:outerShdw blurRad="38100" dist="38100" dir="2700000" algn="tl">
                    <a:srgbClr val="000000">
                      <a:alpha val="43137"/>
                    </a:srgbClr>
                  </a:outerShdw>
                </a:effectLst>
              </a:rPr>
              <a:t> (ΠΣΕΠΕ)</a:t>
            </a:r>
          </a:p>
          <a:p>
            <a:pPr algn="just"/>
            <a:endParaRPr lang="el-GR" sz="2400" b="1" dirty="0">
              <a:effectLst>
                <a:outerShdw blurRad="38100" dist="38100" dir="2700000" algn="tl">
                  <a:srgbClr val="000000">
                    <a:alpha val="43137"/>
                  </a:srgbClr>
                </a:outerShdw>
              </a:effectLst>
            </a:endParaRPr>
          </a:p>
          <a:p>
            <a:pPr algn="just"/>
            <a:r>
              <a:rPr lang="el-GR" sz="2400" b="1" dirty="0">
                <a:effectLst>
                  <a:outerShdw blurRad="38100" dist="38100" dir="2700000" algn="tl">
                    <a:srgbClr val="000000">
                      <a:alpha val="43137"/>
                    </a:srgbClr>
                  </a:outerShdw>
                </a:effectLst>
              </a:rPr>
              <a:t>Υπεύθυνος Γ.Ε.ΜΗ. και Εξυπηρέτησης Επιχειρήσεων του Εμπορικού και Βιομηχανικού Επιμελητηρίου Πειραιώς (ΕΒΕΠ)</a:t>
            </a:r>
          </a:p>
        </p:txBody>
      </p:sp>
      <p:pic>
        <p:nvPicPr>
          <p:cNvPr id="7" name="Εικόνα 6">
            <a:extLst>
              <a:ext uri="{FF2B5EF4-FFF2-40B4-BE49-F238E27FC236}">
                <a16:creationId xmlns:a16="http://schemas.microsoft.com/office/drawing/2014/main" id="{485C7F4B-7511-428F-A482-76CF2B359A1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228167"/>
            <a:ext cx="9144000" cy="2629833"/>
          </a:xfrm>
          <a:prstGeom prst="rect">
            <a:avLst/>
          </a:prstGeom>
        </p:spPr>
      </p:pic>
    </p:spTree>
    <p:extLst>
      <p:ext uri="{BB962C8B-B14F-4D97-AF65-F5344CB8AC3E}">
        <p14:creationId xmlns:p14="http://schemas.microsoft.com/office/powerpoint/2010/main" val="11369193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lstStyle/>
          <a:p>
            <a:pPr marL="109728" indent="0">
              <a:buNone/>
            </a:pPr>
            <a:r>
              <a:rPr lang="el-GR" sz="2000" dirty="0"/>
              <a:t>Θεωρείται ότι διενεργούν πλόες στην ανοιχτή θάλασσα τα πλοία που διενεργούν κυρίως </a:t>
            </a:r>
            <a:r>
              <a:rPr lang="el-GR" sz="2000" b="1" dirty="0">
                <a:solidFill>
                  <a:schemeClr val="bg2">
                    <a:lumMod val="50000"/>
                  </a:schemeClr>
                </a:solidFill>
                <a:effectLst>
                  <a:outerShdw blurRad="38100" dist="38100" dir="2700000" algn="tl">
                    <a:srgbClr val="000000">
                      <a:alpha val="43137"/>
                    </a:srgbClr>
                  </a:outerShdw>
                </a:effectLst>
              </a:rPr>
              <a:t>διεθνείς πλόες (εξωτερικού) και τα αλιευτικά</a:t>
            </a:r>
          </a:p>
          <a:p>
            <a:pPr marL="109728" indent="0">
              <a:buNone/>
            </a:pPr>
            <a:endParaRPr lang="el-GR" sz="2000" b="1" dirty="0">
              <a:solidFill>
                <a:schemeClr val="bg2">
                  <a:lumMod val="50000"/>
                </a:schemeClr>
              </a:solidFill>
              <a:effectLst>
                <a:outerShdw blurRad="38100" dist="38100" dir="2700000" algn="tl">
                  <a:srgbClr val="000000">
                    <a:alpha val="43137"/>
                  </a:srgbClr>
                </a:outerShdw>
              </a:effectLst>
            </a:endParaRPr>
          </a:p>
          <a:p>
            <a:pPr lvl="0"/>
            <a:r>
              <a:rPr lang="el-GR" sz="2000" dirty="0"/>
              <a:t>Για τα πλοία που εκτελούν διεθνείς πλόες θεωρείται κατά τεκμήριο ότι διενεργούν πλόες στην ανοιχτή θάλασσα</a:t>
            </a:r>
          </a:p>
          <a:p>
            <a:r>
              <a:rPr lang="el-GR" sz="2000" dirty="0"/>
              <a:t>Τα πλοία αυτά δεν απαιτείται να αποδείξουν το ποσοστό της δραστηριότητας στην ανοιχτή θάλασσα.</a:t>
            </a:r>
          </a:p>
          <a:p>
            <a:endParaRPr lang="el-GR" dirty="0"/>
          </a:p>
        </p:txBody>
      </p:sp>
      <p:sp>
        <p:nvSpPr>
          <p:cNvPr id="3" name="Τίτλος 2"/>
          <p:cNvSpPr>
            <a:spLocks noGrp="1"/>
          </p:cNvSpPr>
          <p:nvPr>
            <p:ph type="title"/>
          </p:nvPr>
        </p:nvSpPr>
        <p:spPr/>
        <p:txBody>
          <a:bodyPr>
            <a:normAutofit/>
          </a:bodyPr>
          <a:lstStyle/>
          <a:p>
            <a:r>
              <a:rPr lang="el-GR" sz="2400" dirty="0">
                <a:effectLst/>
              </a:rPr>
              <a:t>Άρθρο 3: Διενέργεια δραστηριότητας κυρίως στην ανοιχτή θάλασσα (συνέχεια)</a:t>
            </a:r>
            <a:endParaRPr lang="el-GR" sz="2400" dirty="0"/>
          </a:p>
        </p:txBody>
      </p:sp>
      <p:pic>
        <p:nvPicPr>
          <p:cNvPr id="4" name="Εικόνα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48064" y="692696"/>
            <a:ext cx="736184" cy="736184"/>
          </a:xfrm>
          <a:prstGeom prst="rect">
            <a:avLst/>
          </a:prstGeom>
        </p:spPr>
      </p:pic>
    </p:spTree>
    <p:extLst>
      <p:ext uri="{BB962C8B-B14F-4D97-AF65-F5344CB8AC3E}">
        <p14:creationId xmlns:p14="http://schemas.microsoft.com/office/powerpoint/2010/main" val="3474677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457200" y="1481328"/>
            <a:ext cx="8229600" cy="4827992"/>
          </a:xfrm>
        </p:spPr>
        <p:txBody>
          <a:bodyPr>
            <a:normAutofit fontScale="32500" lnSpcReduction="20000"/>
          </a:bodyPr>
          <a:lstStyle/>
          <a:p>
            <a:pPr marL="109728" indent="0">
              <a:lnSpc>
                <a:spcPct val="120000"/>
              </a:lnSpc>
              <a:spcBef>
                <a:spcPts val="600"/>
              </a:spcBef>
              <a:buNone/>
            </a:pPr>
            <a:r>
              <a:rPr lang="el-GR" sz="4300" dirty="0"/>
              <a:t>α) Τα επαγγελματικά τουριστικά που δραστηριοποιούνται ως ημερόπλοια, εκτός αν από τη δήλωση </a:t>
            </a:r>
            <a:r>
              <a:rPr lang="el-GR" sz="4300" b="1" u="sng" dirty="0"/>
              <a:t>που υποβάλουν προκύπτει ότι διενεργούν πλόες στην ανοιχτή θάλασσα.</a:t>
            </a:r>
            <a:endParaRPr lang="el-GR" sz="4300" dirty="0"/>
          </a:p>
          <a:p>
            <a:pPr marL="109728" indent="0">
              <a:lnSpc>
                <a:spcPct val="120000"/>
              </a:lnSpc>
              <a:spcBef>
                <a:spcPts val="600"/>
              </a:spcBef>
              <a:buNone/>
            </a:pPr>
            <a:r>
              <a:rPr lang="el-GR" sz="4300" dirty="0"/>
              <a:t>β) Οι λέμβοι (λάντζες) του Γεν. Κανονισμού Λιμένα αρ. 17.</a:t>
            </a:r>
          </a:p>
          <a:p>
            <a:pPr marL="109728" indent="0">
              <a:lnSpc>
                <a:spcPct val="120000"/>
              </a:lnSpc>
              <a:spcBef>
                <a:spcPts val="600"/>
              </a:spcBef>
              <a:buNone/>
            </a:pPr>
            <a:r>
              <a:rPr lang="el-GR" sz="4300" dirty="0"/>
              <a:t>γ) Οι βυθοκόροι και τα συναφή με αυτά πλοία.</a:t>
            </a:r>
          </a:p>
          <a:p>
            <a:pPr marL="109728" indent="0">
              <a:lnSpc>
                <a:spcPct val="120000"/>
              </a:lnSpc>
              <a:spcBef>
                <a:spcPts val="600"/>
              </a:spcBef>
              <a:buNone/>
            </a:pPr>
            <a:r>
              <a:rPr lang="el-GR" sz="4300" dirty="0"/>
              <a:t>δ) Τα πλωτά εφοδιαστικά μέσα, ανεξαρτήτως χωρητικότητας, καυσίμων, λιπαντικών και πετρελαιοειδών αποβλήτων, που δραστηριοποιούνται εντός </a:t>
            </a:r>
            <a:r>
              <a:rPr lang="el-GR" sz="4300" dirty="0" err="1"/>
              <a:t>καιπέριξλιμένων</a:t>
            </a:r>
            <a:r>
              <a:rPr lang="el-GR" sz="4300" dirty="0"/>
              <a:t>.</a:t>
            </a:r>
          </a:p>
          <a:p>
            <a:pPr marL="109728" indent="0">
              <a:lnSpc>
                <a:spcPct val="120000"/>
              </a:lnSpc>
              <a:spcBef>
                <a:spcPts val="600"/>
              </a:spcBef>
              <a:buNone/>
            </a:pPr>
            <a:r>
              <a:rPr lang="el-GR" sz="4300" dirty="0"/>
              <a:t>ε) Τα θαλάσσια ταξί του Γεν. Κανονισμού Λιμένα αρ. 16.</a:t>
            </a:r>
          </a:p>
          <a:p>
            <a:pPr marL="109728" indent="0">
              <a:lnSpc>
                <a:spcPct val="120000"/>
              </a:lnSpc>
              <a:spcBef>
                <a:spcPts val="600"/>
              </a:spcBef>
              <a:buNone/>
            </a:pPr>
            <a:r>
              <a:rPr lang="el-GR" sz="4300" dirty="0"/>
              <a:t>στ) Τα πλοία που χρησιμοποιούνται σε λίμνες ή ποτάμια.</a:t>
            </a:r>
          </a:p>
          <a:p>
            <a:pPr marL="109728" indent="0">
              <a:lnSpc>
                <a:spcPct val="120000"/>
              </a:lnSpc>
              <a:spcBef>
                <a:spcPts val="600"/>
              </a:spcBef>
              <a:buNone/>
            </a:pPr>
            <a:r>
              <a:rPr lang="el-GR" sz="4300" dirty="0"/>
              <a:t>ζ) Τα </a:t>
            </a:r>
            <a:r>
              <a:rPr lang="el-GR" sz="4300" dirty="0" err="1"/>
              <a:t>οστρακοκαλλιεργητικά</a:t>
            </a:r>
            <a:r>
              <a:rPr lang="el-GR" sz="4300" dirty="0"/>
              <a:t> πλοία καθώς και τα πλοία υποστήριξης </a:t>
            </a:r>
            <a:r>
              <a:rPr lang="el-GR" sz="4300" dirty="0" err="1"/>
              <a:t>ιχθυοκαλλιεργιών</a:t>
            </a:r>
            <a:r>
              <a:rPr lang="el-GR" sz="4300" dirty="0"/>
              <a:t> και </a:t>
            </a:r>
            <a:r>
              <a:rPr lang="el-GR" sz="4300" dirty="0" err="1"/>
              <a:t>βατραχοτροφίας</a:t>
            </a:r>
            <a:r>
              <a:rPr lang="el-GR" sz="4300" dirty="0"/>
              <a:t>.</a:t>
            </a:r>
          </a:p>
          <a:p>
            <a:pPr marL="109728" indent="0">
              <a:lnSpc>
                <a:spcPct val="120000"/>
              </a:lnSpc>
              <a:spcBef>
                <a:spcPts val="600"/>
              </a:spcBef>
              <a:buNone/>
            </a:pPr>
            <a:r>
              <a:rPr lang="el-GR" sz="4300" dirty="0"/>
              <a:t>η) Τα φουσκωτά σκάφη ανεξαρτήτως μήκους, πλην των επαγγελματικών πλοίων αναψυχής του ν. 4256/2014.</a:t>
            </a:r>
          </a:p>
          <a:p>
            <a:pPr marL="109728" indent="0">
              <a:lnSpc>
                <a:spcPct val="120000"/>
              </a:lnSpc>
              <a:spcBef>
                <a:spcPts val="600"/>
              </a:spcBef>
              <a:buNone/>
            </a:pPr>
            <a:r>
              <a:rPr lang="el-GR" sz="4300" dirty="0"/>
              <a:t>θ) Τα πλοία αναψυχής εκτός των επαγγελματικών πλοίων αναψυχής του ν.4256/2014, τα πλοία που χρησιμοποιούνται για αναψυχή ή αθλητισμό, τα εκπαιδευτικά</a:t>
            </a:r>
          </a:p>
          <a:p>
            <a:pPr marL="109728" indent="0">
              <a:lnSpc>
                <a:spcPct val="120000"/>
              </a:lnSpc>
              <a:spcBef>
                <a:spcPts val="600"/>
              </a:spcBef>
              <a:buNone/>
            </a:pPr>
            <a:r>
              <a:rPr lang="el-GR" sz="4300" dirty="0"/>
              <a:t>πλοία που ανήκουν σε ναυτικούς ομίλους, ναυτικά σωματεία ή άλλες ενώσεις που προωθούν την ναυσιπλοΐα αναψυχής, καθώς και τα συναφή με αυτά.</a:t>
            </a:r>
          </a:p>
          <a:p>
            <a:endParaRPr lang="el-GR" dirty="0"/>
          </a:p>
        </p:txBody>
      </p:sp>
      <p:sp>
        <p:nvSpPr>
          <p:cNvPr id="3" name="Τίτλος 2"/>
          <p:cNvSpPr>
            <a:spLocks noGrp="1"/>
          </p:cNvSpPr>
          <p:nvPr>
            <p:ph type="title"/>
          </p:nvPr>
        </p:nvSpPr>
        <p:spPr/>
        <p:txBody>
          <a:bodyPr>
            <a:normAutofit/>
          </a:bodyPr>
          <a:lstStyle/>
          <a:p>
            <a:r>
              <a:rPr lang="el-GR" sz="2400" i="1" dirty="0"/>
              <a:t>Δεν θεωρείται ότι εκτελούν πλόες στην ανοιχτή θάλασσα: </a:t>
            </a:r>
            <a:endParaRPr lang="el-GR" sz="2400" dirty="0"/>
          </a:p>
        </p:txBody>
      </p:sp>
    </p:spTree>
    <p:extLst>
      <p:ext uri="{BB962C8B-B14F-4D97-AF65-F5344CB8AC3E}">
        <p14:creationId xmlns:p14="http://schemas.microsoft.com/office/powerpoint/2010/main" val="18335953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457200" y="1124744"/>
            <a:ext cx="8229600" cy="5256584"/>
          </a:xfrm>
        </p:spPr>
        <p:txBody>
          <a:bodyPr>
            <a:normAutofit fontScale="85000" lnSpcReduction="10000"/>
          </a:bodyPr>
          <a:lstStyle/>
          <a:p>
            <a:pPr algn="just">
              <a:lnSpc>
                <a:spcPct val="120000"/>
              </a:lnSpc>
              <a:spcBef>
                <a:spcPts val="600"/>
              </a:spcBef>
            </a:pPr>
            <a:r>
              <a:rPr lang="el-GR" sz="1700" dirty="0"/>
              <a:t>Η απόδειξη χρήσης του πλοίου στην ανοιχτή θάλασσα πραγματοποιείται με τη χρήση ηλεκτρονικών συστημάτων αυτόματης αναγνώρισης (</a:t>
            </a:r>
            <a:r>
              <a:rPr lang="en-US" sz="1700" dirty="0"/>
              <a:t>AIS</a:t>
            </a:r>
            <a:r>
              <a:rPr lang="el-GR" sz="1700" dirty="0"/>
              <a:t>) η εφαρμογή του οποίου υποχρεωτικά πρέπει να είναι εγκατεστημένη στο πλοίο.</a:t>
            </a:r>
          </a:p>
          <a:p>
            <a:pPr algn="just">
              <a:lnSpc>
                <a:spcPct val="120000"/>
              </a:lnSpc>
              <a:spcBef>
                <a:spcPts val="600"/>
              </a:spcBef>
            </a:pPr>
            <a:r>
              <a:rPr lang="el-GR" sz="1700" b="1" u="sng" dirty="0">
                <a:solidFill>
                  <a:schemeClr val="bg2">
                    <a:lumMod val="50000"/>
                  </a:schemeClr>
                </a:solidFill>
              </a:rPr>
              <a:t>Εκτός από αυτό η ΑΑΔΕ χρησιμοποιεί την διαδικτυακή πλατφόρμα ανταλλαγής δεδομένων (</a:t>
            </a:r>
            <a:r>
              <a:rPr lang="el-GR" sz="1700" b="1" u="sng" dirty="0" err="1">
                <a:solidFill>
                  <a:schemeClr val="bg2">
                    <a:lumMod val="50000"/>
                  </a:schemeClr>
                </a:solidFill>
              </a:rPr>
              <a:t>IMDatE</a:t>
            </a:r>
            <a:r>
              <a:rPr lang="el-GR" sz="1700" b="1" u="sng" dirty="0">
                <a:solidFill>
                  <a:schemeClr val="bg2">
                    <a:lumMod val="50000"/>
                  </a:schemeClr>
                </a:solidFill>
              </a:rPr>
              <a:t> – </a:t>
            </a:r>
            <a:r>
              <a:rPr lang="el-GR" sz="1700" b="1" u="sng" dirty="0" err="1">
                <a:solidFill>
                  <a:schemeClr val="bg2">
                    <a:lumMod val="50000"/>
                  </a:schemeClr>
                </a:solidFill>
              </a:rPr>
              <a:t>Intergrated</a:t>
            </a:r>
            <a:r>
              <a:rPr lang="el-GR" sz="1700" b="1" u="sng" dirty="0">
                <a:solidFill>
                  <a:schemeClr val="bg2">
                    <a:lumMod val="50000"/>
                  </a:schemeClr>
                </a:solidFill>
              </a:rPr>
              <a:t> </a:t>
            </a:r>
            <a:r>
              <a:rPr lang="el-GR" sz="1700" b="1" u="sng" dirty="0" err="1">
                <a:solidFill>
                  <a:schemeClr val="bg2">
                    <a:lumMod val="50000"/>
                  </a:schemeClr>
                </a:solidFill>
              </a:rPr>
              <a:t>Maritime</a:t>
            </a:r>
            <a:r>
              <a:rPr lang="el-GR" sz="1700" b="1" u="sng" dirty="0">
                <a:solidFill>
                  <a:schemeClr val="bg2">
                    <a:lumMod val="50000"/>
                  </a:schemeClr>
                </a:solidFill>
              </a:rPr>
              <a:t> </a:t>
            </a:r>
            <a:r>
              <a:rPr lang="el-GR" sz="1700" b="1" u="sng" dirty="0" err="1">
                <a:solidFill>
                  <a:schemeClr val="bg2">
                    <a:lumMod val="50000"/>
                  </a:schemeClr>
                </a:solidFill>
              </a:rPr>
              <a:t>Data</a:t>
            </a:r>
            <a:r>
              <a:rPr lang="el-GR" sz="1700" b="1" u="sng" dirty="0">
                <a:solidFill>
                  <a:schemeClr val="bg2">
                    <a:lumMod val="50000"/>
                  </a:schemeClr>
                </a:solidFill>
              </a:rPr>
              <a:t> </a:t>
            </a:r>
            <a:r>
              <a:rPr lang="el-GR" sz="1700" b="1" u="sng" dirty="0" err="1">
                <a:solidFill>
                  <a:schemeClr val="bg2">
                    <a:lumMod val="50000"/>
                  </a:schemeClr>
                </a:solidFill>
              </a:rPr>
              <a:t>Environment</a:t>
            </a:r>
            <a:r>
              <a:rPr lang="el-GR" sz="1700" b="1" u="sng" dirty="0">
                <a:solidFill>
                  <a:schemeClr val="bg2">
                    <a:lumMod val="50000"/>
                  </a:schemeClr>
                </a:solidFill>
              </a:rPr>
              <a:t>) του Ευρωπαϊκού Οργανισμού για την Ασφάλεια στη Θάλασσα (EMSA), κατόπιν σχετικής αδείας του Υπουργείου Ναυτιλίας.</a:t>
            </a:r>
          </a:p>
          <a:p>
            <a:pPr algn="just">
              <a:lnSpc>
                <a:spcPct val="120000"/>
              </a:lnSpc>
              <a:spcBef>
                <a:spcPts val="600"/>
              </a:spcBef>
            </a:pPr>
            <a:endParaRPr lang="el-GR" sz="1700" dirty="0"/>
          </a:p>
          <a:p>
            <a:pPr marL="109728" indent="0" algn="just">
              <a:lnSpc>
                <a:spcPct val="120000"/>
              </a:lnSpc>
              <a:spcBef>
                <a:spcPts val="600"/>
              </a:spcBef>
              <a:buNone/>
            </a:pPr>
            <a:r>
              <a:rPr lang="el-GR" sz="1700" b="1" dirty="0"/>
              <a:t>Η παρακολούθηση της διενέργειας δραστηριότητας στην ανοιχτή θάλασσα ασκείται κυρίως από τις υπηρεσίες του Υπουργείου Ναυτιλίας &amp; ΝΠ </a:t>
            </a:r>
            <a:r>
              <a:rPr lang="el-GR" sz="1700" dirty="0"/>
              <a:t>με τη χρήση του ηλεκτρονικού συστήματος αυτόματης αναγνώρισης (</a:t>
            </a:r>
            <a:r>
              <a:rPr lang="en-US" sz="1700" dirty="0"/>
              <a:t>AIS</a:t>
            </a:r>
            <a:r>
              <a:rPr lang="el-GR" sz="1700" dirty="0"/>
              <a:t>). Ένα πλοίο το οποίο ενδιαφέρεται να απολαύει της απαλλαγής από ΦΠΑ για τα υλικά τα καύσιμα και λιπαντικά θα πρέπει να έχει εγκαταστήσει το ως άνω ηλεκτρονικό σύστημα.</a:t>
            </a:r>
          </a:p>
          <a:p>
            <a:pPr marL="109728" indent="0" algn="just">
              <a:lnSpc>
                <a:spcPct val="120000"/>
              </a:lnSpc>
              <a:spcBef>
                <a:spcPts val="600"/>
              </a:spcBef>
              <a:buNone/>
            </a:pPr>
            <a:r>
              <a:rPr lang="el-GR" sz="1700" b="1" dirty="0"/>
              <a:t>Η ΑΑΔΕ θα έχει ηλεκτρονική εφαρμογή αποθήκευσης των ως άνω στοιχείων η οποία θα χρησιμοποιείται από τις αρμόδιες φορολογικές και τελωνειακές αρχές.</a:t>
            </a:r>
          </a:p>
          <a:p>
            <a:pPr marL="109728" indent="0" algn="just">
              <a:lnSpc>
                <a:spcPct val="120000"/>
              </a:lnSpc>
              <a:spcBef>
                <a:spcPts val="600"/>
              </a:spcBef>
              <a:buNone/>
            </a:pPr>
            <a:r>
              <a:rPr lang="el-GR" sz="1700" dirty="0"/>
              <a:t>Πέραν αυτών η ΑΑΔΕ θα χρησιμοποιεί την ως άνω διαδικτυακή πλατφόρμα κατόπιν παροχής δυνατότητας πρόσβασης από το ΥΝ&amp;ΝΠ. Τα ως άνω συστήματα θα μπορούν να ελέγξουν την ορθότητα των δηλώσεων που προβλέπονται από το επόμενο άρθρο.</a:t>
            </a:r>
          </a:p>
          <a:p>
            <a:pPr marL="109728" indent="0">
              <a:buNone/>
            </a:pPr>
            <a:endParaRPr lang="el-GR" dirty="0"/>
          </a:p>
        </p:txBody>
      </p:sp>
      <p:sp>
        <p:nvSpPr>
          <p:cNvPr id="3" name="Τίτλος 2"/>
          <p:cNvSpPr>
            <a:spLocks noGrp="1"/>
          </p:cNvSpPr>
          <p:nvPr>
            <p:ph type="title"/>
          </p:nvPr>
        </p:nvSpPr>
        <p:spPr>
          <a:xfrm>
            <a:off x="467544" y="188640"/>
            <a:ext cx="8229600" cy="864096"/>
          </a:xfrm>
        </p:spPr>
        <p:txBody>
          <a:bodyPr>
            <a:normAutofit fontScale="90000"/>
          </a:bodyPr>
          <a:lstStyle/>
          <a:p>
            <a:pPr lvl="0"/>
            <a:br>
              <a:rPr lang="el-GR" sz="2700" dirty="0"/>
            </a:br>
            <a:r>
              <a:rPr lang="el-GR" sz="2700" dirty="0"/>
              <a:t>Άρθρα 4 και 5 Απόδειξη διενέργειας δραστηριότητας κυρίως στην ανοιχτή θάλασσα</a:t>
            </a:r>
            <a:br>
              <a:rPr lang="el-GR" dirty="0"/>
            </a:br>
            <a:endParaRPr lang="el-GR" dirty="0"/>
          </a:p>
        </p:txBody>
      </p:sp>
      <p:pic>
        <p:nvPicPr>
          <p:cNvPr id="6" name="Εικόνα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221088"/>
            <a:ext cx="648072" cy="699077"/>
          </a:xfrm>
          <a:prstGeom prst="rect">
            <a:avLst/>
          </a:prstGeom>
        </p:spPr>
      </p:pic>
    </p:spTree>
    <p:extLst>
      <p:ext uri="{BB962C8B-B14F-4D97-AF65-F5344CB8AC3E}">
        <p14:creationId xmlns:p14="http://schemas.microsoft.com/office/powerpoint/2010/main" val="2615548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323528" y="1124744"/>
            <a:ext cx="8712968" cy="5184576"/>
          </a:xfrm>
        </p:spPr>
        <p:txBody>
          <a:bodyPr>
            <a:noAutofit/>
          </a:bodyPr>
          <a:lstStyle/>
          <a:p>
            <a:pPr marL="109728" indent="0">
              <a:spcBef>
                <a:spcPts val="600"/>
              </a:spcBef>
              <a:buNone/>
            </a:pPr>
            <a:r>
              <a:rPr lang="el-GR" sz="1200" dirty="0"/>
              <a:t>Ο υποκείμενος στις προβλεπόμενες απαλλαγές (ναυτιλιακή εταιρία) υποβάλλει για μία χρονική περίοδο στην ΑΑΔΕ δήλωση με την οποία δηλώνει ότι χρησιμοποίησε ένα συγκεκριμένο πλοίο στην ανοιχτή θάλασσα σύμφωνα με τα αναφερόμενα στο άρθρο 3 (50% - 70%).</a:t>
            </a:r>
          </a:p>
          <a:p>
            <a:pPr marL="109728" indent="0">
              <a:spcBef>
                <a:spcPts val="600"/>
              </a:spcBef>
              <a:buNone/>
            </a:pPr>
            <a:r>
              <a:rPr lang="el-GR" sz="1200" b="1" u="sng" dirty="0">
                <a:solidFill>
                  <a:schemeClr val="bg2">
                    <a:lumMod val="25000"/>
                  </a:schemeClr>
                </a:solidFill>
                <a:effectLst>
                  <a:outerShdw blurRad="38100" dist="38100" dir="2700000" algn="tl">
                    <a:srgbClr val="000000">
                      <a:alpha val="43137"/>
                    </a:srgbClr>
                  </a:outerShdw>
                </a:effectLst>
              </a:rPr>
              <a:t>Δεν υποβάλλουν τη δήλωση αυτήν οι μη εγκατεστημένοι στο εσωτερικό της χώρας υποκείμενοι, οι οποίοι δεν έχουν ΑΦΜ/ΦΠΑ ΑΡ. 6 ΠΑΡ. 1 για την διενεργούμενη δραστηριότητά τους στο εσωτερικό της χώρας.</a:t>
            </a:r>
            <a:endParaRPr lang="el-GR" sz="1200" b="1" dirty="0">
              <a:solidFill>
                <a:schemeClr val="bg2">
                  <a:lumMod val="25000"/>
                </a:schemeClr>
              </a:solidFill>
              <a:effectLst>
                <a:outerShdw blurRad="38100" dist="38100" dir="2700000" algn="tl">
                  <a:srgbClr val="000000">
                    <a:alpha val="43137"/>
                  </a:srgbClr>
                </a:outerShdw>
              </a:effectLst>
            </a:endParaRPr>
          </a:p>
          <a:p>
            <a:pPr marL="109728" indent="0">
              <a:spcBef>
                <a:spcPts val="600"/>
              </a:spcBef>
              <a:buNone/>
            </a:pPr>
            <a:r>
              <a:rPr lang="el-GR" sz="1200" b="1" u="sng" dirty="0">
                <a:solidFill>
                  <a:schemeClr val="bg2">
                    <a:lumMod val="25000"/>
                  </a:schemeClr>
                </a:solidFill>
              </a:rPr>
              <a:t>Όταν πρόκειται για πλοία που εκτελούν κυρίως διεθνείς πλόες </a:t>
            </a:r>
            <a:r>
              <a:rPr lang="el-GR" sz="1200" dirty="0"/>
              <a:t>μαζί με την ως άνω δήλωση υποβάλλεται και το ΦΕΚ με το οποίο εγκρίθηκε η νηολόγηση ή βεβαίωση του ΥΕΝ για τα πλοία που είναι διαχειριζόμενα από εταιρίες εγκατεστημένες στην Ελλάδα.</a:t>
            </a:r>
          </a:p>
          <a:p>
            <a:pPr marL="109728" indent="0">
              <a:spcBef>
                <a:spcPts val="600"/>
              </a:spcBef>
              <a:buNone/>
            </a:pPr>
            <a:r>
              <a:rPr lang="el-GR" sz="1200" b="1" u="sng" dirty="0">
                <a:solidFill>
                  <a:schemeClr val="bg2">
                    <a:lumMod val="25000"/>
                  </a:schemeClr>
                </a:solidFill>
              </a:rPr>
              <a:t>Για τα αλιευτικά πλοία</a:t>
            </a:r>
            <a:r>
              <a:rPr lang="el-GR" sz="1200" dirty="0">
                <a:solidFill>
                  <a:schemeClr val="bg2">
                    <a:lumMod val="25000"/>
                  </a:schemeClr>
                </a:solidFill>
              </a:rPr>
              <a:t> </a:t>
            </a:r>
            <a:r>
              <a:rPr lang="el-GR" sz="1200" dirty="0"/>
              <a:t>υποβάλλεται η σχετική άδεια</a:t>
            </a:r>
            <a:r>
              <a:rPr lang="en-US" sz="1200" dirty="0"/>
              <a:t> </a:t>
            </a:r>
            <a:r>
              <a:rPr lang="el-GR" sz="1200" dirty="0"/>
              <a:t> αλιείας με τη διάκριση αν αφορά υπερπόντια αλιεία, στην οποία θα αναφέρεται και η χρονική περίοδος αλιείας.</a:t>
            </a:r>
          </a:p>
          <a:p>
            <a:pPr marL="109728" indent="0">
              <a:spcBef>
                <a:spcPts val="600"/>
              </a:spcBef>
              <a:buNone/>
            </a:pPr>
            <a:r>
              <a:rPr lang="el-GR" sz="1200" dirty="0"/>
              <a:t>Μαζί με την ως άνω δήλωση υποβάλλεται και κατάσταση πραγματοποιηθέντων ταξιδιών για ολόκληρη την ημερολογιακή περίοδο. Στην κατάσταση αυτήν θα αναγράφονται για κάθε ταξίδι: </a:t>
            </a:r>
          </a:p>
          <a:p>
            <a:pPr lvl="0">
              <a:spcBef>
                <a:spcPts val="0"/>
              </a:spcBef>
            </a:pPr>
            <a:r>
              <a:rPr lang="el-GR" sz="1200" dirty="0"/>
              <a:t>η ημερομηνία, </a:t>
            </a:r>
          </a:p>
          <a:p>
            <a:pPr lvl="0">
              <a:spcBef>
                <a:spcPts val="0"/>
              </a:spcBef>
            </a:pPr>
            <a:r>
              <a:rPr lang="el-GR" sz="1200" dirty="0"/>
              <a:t>ο λιμένας αναχώρησης, </a:t>
            </a:r>
          </a:p>
          <a:p>
            <a:pPr lvl="0">
              <a:spcBef>
                <a:spcPts val="0"/>
              </a:spcBef>
            </a:pPr>
            <a:r>
              <a:rPr lang="el-GR" sz="1200" dirty="0"/>
              <a:t>ο λιμένας προορισμού και </a:t>
            </a:r>
          </a:p>
          <a:p>
            <a:pPr lvl="0">
              <a:spcBef>
                <a:spcPts val="0"/>
              </a:spcBef>
            </a:pPr>
            <a:r>
              <a:rPr lang="el-GR" sz="1200" dirty="0"/>
              <a:t>η διανυθείσα απόσταση, </a:t>
            </a:r>
          </a:p>
          <a:p>
            <a:pPr>
              <a:spcBef>
                <a:spcPts val="0"/>
              </a:spcBef>
            </a:pPr>
            <a:r>
              <a:rPr lang="el-GR" sz="1200" dirty="0"/>
              <a:t>ενώ για το σύνολο της ημερολογιακής περιόδου θα αναγράφονται  </a:t>
            </a:r>
          </a:p>
          <a:p>
            <a:pPr lvl="0">
              <a:spcBef>
                <a:spcPts val="0"/>
              </a:spcBef>
            </a:pPr>
            <a:r>
              <a:rPr lang="el-GR" sz="1200" dirty="0"/>
              <a:t>το σύνολο των ταξιδιών που πραγματοποιήθηκαν καθώς και</a:t>
            </a:r>
          </a:p>
          <a:p>
            <a:pPr lvl="0">
              <a:spcBef>
                <a:spcPts val="0"/>
              </a:spcBef>
            </a:pPr>
            <a:r>
              <a:rPr lang="el-GR" sz="1200" dirty="0"/>
              <a:t>ο αριθμός αυτών που πραγματοποιήθηκαν στην ανοιχτή θάλασσα, σύμφωνα με τα οριζόμενα στο άρθρο 2.</a:t>
            </a:r>
          </a:p>
          <a:p>
            <a:pPr marL="109728" indent="0">
              <a:spcBef>
                <a:spcPts val="600"/>
              </a:spcBef>
              <a:buNone/>
            </a:pPr>
            <a:r>
              <a:rPr lang="el-GR" sz="1200" b="1" u="sng" dirty="0">
                <a:solidFill>
                  <a:schemeClr val="bg2">
                    <a:lumMod val="25000"/>
                  </a:schemeClr>
                </a:solidFill>
              </a:rPr>
              <a:t>  Για τα πλοία που διενεργούν δραστηριότητα στην ανοιχτή θάλασσα βάσει συμβάσεων συνυποβάλλουν  και συμβόλαιο – ναυλοσύμφωνο . </a:t>
            </a:r>
          </a:p>
          <a:p>
            <a:pPr marL="109728" indent="0">
              <a:spcBef>
                <a:spcPts val="600"/>
              </a:spcBef>
              <a:buNone/>
            </a:pPr>
            <a:endParaRPr lang="el-GR" sz="1200" dirty="0">
              <a:solidFill>
                <a:schemeClr val="bg2">
                  <a:lumMod val="25000"/>
                </a:schemeClr>
              </a:solidFill>
            </a:endParaRPr>
          </a:p>
          <a:p>
            <a:pPr marL="109728" indent="0">
              <a:spcBef>
                <a:spcPts val="600"/>
              </a:spcBef>
              <a:buNone/>
            </a:pPr>
            <a:r>
              <a:rPr lang="el-GR" sz="1200" dirty="0"/>
              <a:t>                                   </a:t>
            </a:r>
            <a:r>
              <a:rPr lang="el-GR" sz="1200" b="1" i="1" dirty="0">
                <a:solidFill>
                  <a:srgbClr val="0070C0"/>
                </a:solidFill>
                <a:effectLst>
                  <a:outerShdw blurRad="38100" dist="38100" dir="2700000" algn="tl">
                    <a:srgbClr val="000000">
                      <a:alpha val="43137"/>
                    </a:srgbClr>
                  </a:outerShdw>
                </a:effectLst>
              </a:rPr>
              <a:t>Ειδικά για τα επιβατηγά ή επιβατηγά – οχηματαγωγά αντί της ως άνω κατάστασης </a:t>
            </a:r>
          </a:p>
          <a:p>
            <a:pPr marL="109728" indent="0">
              <a:spcBef>
                <a:spcPts val="600"/>
              </a:spcBef>
              <a:buNone/>
            </a:pPr>
            <a:r>
              <a:rPr lang="el-GR" sz="1200" b="1" i="1" dirty="0">
                <a:solidFill>
                  <a:srgbClr val="0070C0"/>
                </a:solidFill>
                <a:effectLst>
                  <a:outerShdw blurRad="38100" dist="38100" dir="2700000" algn="tl">
                    <a:srgbClr val="000000">
                      <a:alpha val="43137"/>
                    </a:srgbClr>
                  </a:outerShdw>
                </a:effectLst>
              </a:rPr>
              <a:t>                                  υποβάλλεται </a:t>
            </a:r>
            <a:r>
              <a:rPr lang="el-GR" sz="1200" b="1" i="1" u="sng" dirty="0">
                <a:solidFill>
                  <a:srgbClr val="0070C0"/>
                </a:solidFill>
                <a:effectLst>
                  <a:outerShdw blurRad="38100" dist="38100" dir="2700000" algn="tl">
                    <a:srgbClr val="000000">
                      <a:alpha val="43137"/>
                    </a:srgbClr>
                  </a:outerShdw>
                </a:effectLst>
              </a:rPr>
              <a:t>δήλωση δρομολόγησής τους ή σύμβαση ανάθεσης δημόσιας υπηρεσίας</a:t>
            </a:r>
            <a:r>
              <a:rPr lang="el-GR" sz="1200" b="1" u="sng" dirty="0"/>
              <a:t>.</a:t>
            </a:r>
            <a:endParaRPr lang="el-GR" sz="1200" dirty="0"/>
          </a:p>
        </p:txBody>
      </p:sp>
      <p:sp>
        <p:nvSpPr>
          <p:cNvPr id="3" name="Τίτλος 2"/>
          <p:cNvSpPr>
            <a:spLocks noGrp="1"/>
          </p:cNvSpPr>
          <p:nvPr>
            <p:ph type="title"/>
          </p:nvPr>
        </p:nvSpPr>
        <p:spPr>
          <a:xfrm>
            <a:off x="467544" y="116632"/>
            <a:ext cx="8229600" cy="1143000"/>
          </a:xfrm>
        </p:spPr>
        <p:txBody>
          <a:bodyPr>
            <a:normAutofit/>
          </a:bodyPr>
          <a:lstStyle/>
          <a:p>
            <a:pPr lvl="0"/>
            <a:r>
              <a:rPr lang="el-GR" sz="2400" dirty="0">
                <a:effectLst/>
              </a:rPr>
              <a:t>Άρθρο 6 Διαδικασία απόδειξης της διενέργειας δραστηριότητας κυρίως στην ανοιχτή θάλασσα</a:t>
            </a:r>
            <a:endParaRPr lang="el-GR" sz="2400" dirty="0"/>
          </a:p>
        </p:txBody>
      </p:sp>
      <p:pic>
        <p:nvPicPr>
          <p:cNvPr id="4" name="Εικόνα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0392" y="432915"/>
            <a:ext cx="736184" cy="736184"/>
          </a:xfrm>
          <a:prstGeom prst="rect">
            <a:avLst/>
          </a:prstGeom>
        </p:spPr>
      </p:pic>
      <p:pic>
        <p:nvPicPr>
          <p:cNvPr id="5" name="Εικόνα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04019" y="5373217"/>
            <a:ext cx="347971" cy="378722"/>
          </a:xfrm>
          <a:prstGeom prst="rect">
            <a:avLst/>
          </a:prstGeom>
        </p:spPr>
      </p:pic>
    </p:spTree>
    <p:extLst>
      <p:ext uri="{BB962C8B-B14F-4D97-AF65-F5344CB8AC3E}">
        <p14:creationId xmlns:p14="http://schemas.microsoft.com/office/powerpoint/2010/main" val="5679455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457200" y="1124745"/>
            <a:ext cx="8229600" cy="2808311"/>
          </a:xfrm>
        </p:spPr>
        <p:txBody>
          <a:bodyPr>
            <a:normAutofit fontScale="62500" lnSpcReduction="20000"/>
          </a:bodyPr>
          <a:lstStyle/>
          <a:p>
            <a:pPr marL="109728" indent="0" algn="just">
              <a:lnSpc>
                <a:spcPct val="120000"/>
              </a:lnSpc>
              <a:buNone/>
            </a:pPr>
            <a:r>
              <a:rPr lang="el-GR" sz="2000" dirty="0"/>
              <a:t>Η διάταξη αυτή (ΑΡ. 6)  καθιερώνει υποχρέωση υποβολής απολογιστικής δήλωσης από τη ναυτιλιακή εταιρία που έκανε χρήση των απαλλαγών για ορισμένη χρονική περίοδο στην οποία αναφέρεται ότι διενήργησε δραστηριότητα στην ανοιχτή θάλασσα. </a:t>
            </a:r>
          </a:p>
          <a:p>
            <a:pPr marL="109728" indent="0" algn="just">
              <a:lnSpc>
                <a:spcPct val="120000"/>
              </a:lnSpc>
              <a:buNone/>
            </a:pPr>
            <a:r>
              <a:rPr lang="el-GR" sz="2000" b="1" u="sng" dirty="0"/>
              <a:t>Το πρόβλημα</a:t>
            </a:r>
            <a:r>
              <a:rPr lang="el-GR" sz="2000" dirty="0"/>
              <a:t> που φαίνεται ότι θα ανακύψει από αυτήν τη διάταξη είναι ότι σε περίπτωση που έγιναν εφοδιασμοί με απαλλαγή από ΦΠΑ για μία χρονική περίοδο και η ναυτιλιακή εταιρία δεν υποβάλλει την ως άνω δήλωση ή από την υποβαλλόμενη δήλωση δεν προκύπτει ότι διενήργησε δραστηριότητα σε ανοιχτή θάλασσα, </a:t>
            </a:r>
          </a:p>
          <a:p>
            <a:pPr algn="just">
              <a:lnSpc>
                <a:spcPct val="120000"/>
              </a:lnSpc>
              <a:buFont typeface="Wingdings" panose="05000000000000000000" pitchFamily="2" charset="2"/>
              <a:buChar char="Ø"/>
            </a:pPr>
            <a:r>
              <a:rPr lang="el-GR" sz="2000" b="1" u="sng" dirty="0">
                <a:solidFill>
                  <a:schemeClr val="bg2">
                    <a:lumMod val="25000"/>
                  </a:schemeClr>
                </a:solidFill>
              </a:rPr>
              <a:t>Ποιος είναι υπεύθυνος για την καταβολή του ΦΠΑ ο εφοδιαστής που παρέδωσε τα εφόδια με απαλλαγή ή η ναυτιλιακή εταιρία που παρέλαβε τα εφόδια ?? </a:t>
            </a:r>
          </a:p>
          <a:p>
            <a:pPr algn="just">
              <a:lnSpc>
                <a:spcPct val="120000"/>
              </a:lnSpc>
              <a:buFont typeface="Wingdings" panose="05000000000000000000" pitchFamily="2" charset="2"/>
              <a:buChar char="Ø"/>
            </a:pPr>
            <a:endParaRPr lang="el-GR" sz="2000" b="1" dirty="0">
              <a:solidFill>
                <a:schemeClr val="bg2">
                  <a:lumMod val="25000"/>
                </a:schemeClr>
              </a:solidFill>
            </a:endParaRPr>
          </a:p>
          <a:p>
            <a:pPr algn="just">
              <a:lnSpc>
                <a:spcPct val="120000"/>
              </a:lnSpc>
              <a:buFont typeface="Wingdings" panose="05000000000000000000" pitchFamily="2" charset="2"/>
              <a:buChar char="Ø"/>
            </a:pPr>
            <a:r>
              <a:rPr lang="el-GR" sz="2000" b="1" u="sng" dirty="0">
                <a:solidFill>
                  <a:schemeClr val="bg2">
                    <a:lumMod val="25000"/>
                  </a:schemeClr>
                </a:solidFill>
              </a:rPr>
              <a:t>Με ποιο δικαιολογητικό θα νομιμοποιείται ο εφοδιαστής να μην επιβάλει ΦΠΑ στα εφόδια ή την παροχή υπηρεσιών ??</a:t>
            </a:r>
            <a:endParaRPr lang="el-GR" sz="2000" b="1" dirty="0">
              <a:solidFill>
                <a:schemeClr val="bg2">
                  <a:lumMod val="25000"/>
                </a:schemeClr>
              </a:solidFill>
            </a:endParaRPr>
          </a:p>
          <a:p>
            <a:pPr marL="109728" indent="0" algn="just">
              <a:lnSpc>
                <a:spcPct val="120000"/>
              </a:lnSpc>
              <a:buNone/>
            </a:pPr>
            <a:endParaRPr lang="el-GR" sz="2000" dirty="0"/>
          </a:p>
        </p:txBody>
      </p:sp>
      <p:sp>
        <p:nvSpPr>
          <p:cNvPr id="3" name="Τίτλος 2"/>
          <p:cNvSpPr>
            <a:spLocks noGrp="1"/>
          </p:cNvSpPr>
          <p:nvPr>
            <p:ph type="title"/>
          </p:nvPr>
        </p:nvSpPr>
        <p:spPr>
          <a:xfrm>
            <a:off x="457200" y="274638"/>
            <a:ext cx="8229600" cy="706090"/>
          </a:xfrm>
        </p:spPr>
        <p:txBody>
          <a:bodyPr>
            <a:normAutofit/>
          </a:bodyPr>
          <a:lstStyle/>
          <a:p>
            <a:r>
              <a:rPr lang="el-GR" sz="2600" dirty="0"/>
              <a:t>Σχόλια</a:t>
            </a:r>
          </a:p>
        </p:txBody>
      </p:sp>
      <p:pic>
        <p:nvPicPr>
          <p:cNvPr id="4" name="Εικόνα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0656" y="2640883"/>
            <a:ext cx="423490" cy="423490"/>
          </a:xfrm>
          <a:prstGeom prst="rect">
            <a:avLst/>
          </a:prstGeom>
        </p:spPr>
      </p:pic>
      <p:pic>
        <p:nvPicPr>
          <p:cNvPr id="5" name="Εικόνα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0656" y="3276582"/>
            <a:ext cx="423490" cy="423490"/>
          </a:xfrm>
          <a:prstGeom prst="rect">
            <a:avLst/>
          </a:prstGeom>
        </p:spPr>
      </p:pic>
      <p:sp>
        <p:nvSpPr>
          <p:cNvPr id="7" name="TextBox 6"/>
          <p:cNvSpPr txBox="1"/>
          <p:nvPr/>
        </p:nvSpPr>
        <p:spPr>
          <a:xfrm>
            <a:off x="2051720" y="4077072"/>
            <a:ext cx="6696744" cy="2252924"/>
          </a:xfrm>
          <a:prstGeom prst="rect">
            <a:avLst/>
          </a:prstGeom>
          <a:solidFill>
            <a:schemeClr val="bg2"/>
          </a:solidFill>
        </p:spPr>
        <p:txBody>
          <a:bodyPr wrap="square" rtlCol="0">
            <a:spAutoFit/>
          </a:bodyPr>
          <a:lstStyle/>
          <a:p>
            <a:pPr marL="109728" indent="0" algn="just">
              <a:lnSpc>
                <a:spcPct val="120000"/>
              </a:lnSpc>
              <a:buNone/>
            </a:pPr>
            <a:r>
              <a:rPr lang="el-GR" sz="1300" dirty="0"/>
              <a:t>Με βάση αυτές τις αμφιβολίες είναι ενδεχόμενο οι εφοδιαστές να επιβαρύνουν τα εφόδια με ΦΠΑ και έτσι να καταργηθεί η απαλλαγή από ΦΠΑ και να πάψει σε μεγάλο βαθμό η δραστηριότητα του εφοδιασμού, καθόσον οι ναυτιλιακές εταιρίες θα βρίσκουν τρόπους προμήθειας των εφοδίων από άλλα κράτη μέλη στα οποία δεν εφαρμόζονται οι ως άνω διαδικασίες απόδειξης της δραστηριότητας στην ανοιχτή θάλασσα.</a:t>
            </a:r>
          </a:p>
          <a:p>
            <a:pPr marL="109728" indent="0" algn="just">
              <a:lnSpc>
                <a:spcPct val="120000"/>
              </a:lnSpc>
              <a:buNone/>
            </a:pPr>
            <a:endParaRPr lang="el-GR" sz="1300" dirty="0"/>
          </a:p>
          <a:p>
            <a:pPr marL="109728" indent="0" algn="just">
              <a:lnSpc>
                <a:spcPct val="120000"/>
              </a:lnSpc>
              <a:buNone/>
            </a:pPr>
            <a:r>
              <a:rPr lang="el-GR" sz="1300" dirty="0"/>
              <a:t>Από την παραπάνω διαδικασία δεν εξαιρούνται ούτε τα πλοία που εκτελούν κυρίως διεθνείς πλόες.</a:t>
            </a:r>
          </a:p>
        </p:txBody>
      </p:sp>
      <p:pic>
        <p:nvPicPr>
          <p:cNvPr id="8" name="Εικόνα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1560" y="4223556"/>
            <a:ext cx="1003176" cy="1003176"/>
          </a:xfrm>
          <a:prstGeom prst="rect">
            <a:avLst/>
          </a:prstGeom>
        </p:spPr>
      </p:pic>
    </p:spTree>
    <p:extLst>
      <p:ext uri="{BB962C8B-B14F-4D97-AF65-F5344CB8AC3E}">
        <p14:creationId xmlns:p14="http://schemas.microsoft.com/office/powerpoint/2010/main" val="3792837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457200" y="1268760"/>
            <a:ext cx="8229600" cy="4738531"/>
          </a:xfrm>
        </p:spPr>
        <p:txBody>
          <a:bodyPr>
            <a:normAutofit fontScale="55000" lnSpcReduction="20000"/>
          </a:bodyPr>
          <a:lstStyle/>
          <a:p>
            <a:pPr>
              <a:lnSpc>
                <a:spcPct val="120000"/>
              </a:lnSpc>
              <a:spcBef>
                <a:spcPts val="600"/>
              </a:spcBef>
            </a:pPr>
            <a:endParaRPr lang="el-GR" dirty="0"/>
          </a:p>
          <a:p>
            <a:pPr marL="109728" indent="0" algn="just">
              <a:lnSpc>
                <a:spcPct val="120000"/>
              </a:lnSpc>
              <a:spcBef>
                <a:spcPts val="600"/>
              </a:spcBef>
              <a:buNone/>
            </a:pPr>
            <a:r>
              <a:rPr lang="el-GR" b="1" dirty="0">
                <a:solidFill>
                  <a:schemeClr val="bg2">
                    <a:lumMod val="25000"/>
                  </a:schemeClr>
                </a:solidFill>
                <a:effectLst>
                  <a:outerShdw blurRad="38100" dist="38100" dir="2700000" algn="tl">
                    <a:srgbClr val="000000">
                      <a:alpha val="43137"/>
                    </a:srgbClr>
                  </a:outerShdw>
                </a:effectLst>
              </a:rPr>
              <a:t>Για το έτος 2018 </a:t>
            </a:r>
            <a:r>
              <a:rPr lang="el-GR" dirty="0"/>
              <a:t>λαμβάνεται υπόψη η χρονική περίοδος από την ημερομηνία δημοσίευσης της παρούσας (4/10/2018) έως 31/12/2018, εκτός αν ο ενδιαφερόμενος έχει τη δυνατότητα να αποδείξει την δραστηριότητά του σύμφωνα με τα ανωτέρω (</a:t>
            </a:r>
            <a:r>
              <a:rPr lang="en-US" dirty="0"/>
              <a:t>AIS</a:t>
            </a:r>
            <a:r>
              <a:rPr lang="el-GR" dirty="0"/>
              <a:t>), από την αρχή του έτους.</a:t>
            </a:r>
          </a:p>
          <a:p>
            <a:pPr marL="109728" indent="0" algn="just">
              <a:lnSpc>
                <a:spcPct val="120000"/>
              </a:lnSpc>
              <a:spcBef>
                <a:spcPts val="600"/>
              </a:spcBef>
              <a:buNone/>
            </a:pPr>
            <a:r>
              <a:rPr lang="el-GR" dirty="0"/>
              <a:t>Για τα </a:t>
            </a:r>
            <a:r>
              <a:rPr lang="el-GR" b="1" dirty="0">
                <a:solidFill>
                  <a:schemeClr val="bg2">
                    <a:lumMod val="25000"/>
                  </a:schemeClr>
                </a:solidFill>
                <a:effectLst>
                  <a:outerShdw blurRad="38100" dist="38100" dir="2700000" algn="tl">
                    <a:srgbClr val="000000">
                      <a:alpha val="43137"/>
                    </a:srgbClr>
                  </a:outerShdw>
                </a:effectLst>
              </a:rPr>
              <a:t>επαγγελματικά τουριστικά </a:t>
            </a:r>
            <a:r>
              <a:rPr lang="el-GR" dirty="0"/>
              <a:t>μπορούν για την απόδειξη διενέργειας πλόων ανοιχτής θάλασσας κατά το 2018, να προσκομίζουν αναφορές </a:t>
            </a:r>
            <a:r>
              <a:rPr lang="en-US" dirty="0"/>
              <a:t>AIS</a:t>
            </a:r>
            <a:r>
              <a:rPr lang="el-GR" dirty="0"/>
              <a:t> άλλες από αυτές που αναφέρονται στο άρθρο 4 ή άλλα στοιχεία από τα οποία αποδεικνύεται ότι έχουν πραγματοποιήσει το 50%-70% στην ανοιχτή θάλασσα ή για κάθε ναύλο έχει διενεργηθεί ταξίδι στην ανοιχτή θάλασσα.</a:t>
            </a:r>
          </a:p>
          <a:p>
            <a:pPr marL="109728" indent="0" algn="just">
              <a:lnSpc>
                <a:spcPct val="120000"/>
              </a:lnSpc>
              <a:spcBef>
                <a:spcPts val="600"/>
              </a:spcBef>
              <a:buNone/>
            </a:pPr>
            <a:r>
              <a:rPr lang="el-GR" b="1" dirty="0">
                <a:solidFill>
                  <a:schemeClr val="bg2">
                    <a:lumMod val="25000"/>
                  </a:schemeClr>
                </a:solidFill>
                <a:effectLst>
                  <a:outerShdw blurRad="38100" dist="38100" dir="2700000" algn="tl">
                    <a:srgbClr val="000000">
                      <a:alpha val="43137"/>
                    </a:srgbClr>
                  </a:outerShdw>
                </a:effectLst>
              </a:rPr>
              <a:t>Για την ημερολογιακή περίοδο από 1/4/2018 έως την δημοσίευση της παρούσας (4/10/2018) </a:t>
            </a:r>
            <a:r>
              <a:rPr lang="el-GR" dirty="0"/>
              <a:t>τα πλοία που χαρακτηρίσθηκαν ως πλοία ανοιχτής θάλασσας και προορίζονται να διενεργούν μεταφορές επιβατών με κόμιστρο, ή εμπορική, βιομηχανική ή αλιευτική δραστηριότητα θεωρούνται ως πλοία ανοιχτής θάλασσας, εφόσον αυτά εμπίπτουν στην υποπερίπτωση </a:t>
            </a:r>
            <a:r>
              <a:rPr lang="en-US" dirty="0" err="1"/>
              <a:t>i</a:t>
            </a:r>
            <a:r>
              <a:rPr lang="el-GR" dirty="0"/>
              <a:t>) της περίπτωσης παραγράφου 1 του άρθρου 27 Κώδικα ΦΠΑ (Ν.2859/2000). </a:t>
            </a:r>
          </a:p>
        </p:txBody>
      </p:sp>
      <p:sp>
        <p:nvSpPr>
          <p:cNvPr id="3" name="Τίτλος 2"/>
          <p:cNvSpPr>
            <a:spLocks noGrp="1"/>
          </p:cNvSpPr>
          <p:nvPr>
            <p:ph type="title"/>
          </p:nvPr>
        </p:nvSpPr>
        <p:spPr/>
        <p:txBody>
          <a:bodyPr>
            <a:normAutofit/>
          </a:bodyPr>
          <a:lstStyle/>
          <a:p>
            <a:pPr lvl="0"/>
            <a:r>
              <a:rPr lang="el-GR" sz="2400" dirty="0"/>
              <a:t>Άρθρο 7 μεταβατικές διατάξεις</a:t>
            </a:r>
          </a:p>
        </p:txBody>
      </p:sp>
    </p:spTree>
    <p:extLst>
      <p:ext uri="{BB962C8B-B14F-4D97-AF65-F5344CB8AC3E}">
        <p14:creationId xmlns:p14="http://schemas.microsoft.com/office/powerpoint/2010/main" val="11485390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899592" y="1481328"/>
            <a:ext cx="7787208" cy="3387831"/>
          </a:xfrm>
        </p:spPr>
        <p:txBody>
          <a:bodyPr>
            <a:normAutofit lnSpcReduction="10000"/>
          </a:bodyPr>
          <a:lstStyle/>
          <a:p>
            <a:pPr marL="109728" indent="0" algn="just">
              <a:lnSpc>
                <a:spcPct val="120000"/>
              </a:lnSpc>
              <a:spcBef>
                <a:spcPts val="600"/>
              </a:spcBef>
              <a:buNone/>
            </a:pPr>
            <a:r>
              <a:rPr lang="el-GR" sz="1500" dirty="0"/>
              <a:t>Με βάση τις διατάξεις των άρθρων 6 και 7 </a:t>
            </a:r>
            <a:r>
              <a:rPr lang="el-GR" sz="1500" b="1" dirty="0">
                <a:solidFill>
                  <a:schemeClr val="accent1">
                    <a:lumMod val="75000"/>
                  </a:schemeClr>
                </a:solidFill>
              </a:rPr>
              <a:t>θα πρέπει στο τέλος του έτους </a:t>
            </a:r>
            <a:r>
              <a:rPr lang="el-GR" sz="1500" dirty="0"/>
              <a:t>(δηλαδή σε δύο μήνες), παρά το γεγονός ότι δεν έχει εκδοθεί η προβλεπόμενη από την παρ. 4 του αρ. 6 Απόφασης της ΑΑΔΕ, </a:t>
            </a:r>
            <a:r>
              <a:rPr lang="el-GR" sz="1500" b="1" dirty="0">
                <a:solidFill>
                  <a:schemeClr val="accent1">
                    <a:lumMod val="75000"/>
                  </a:schemeClr>
                </a:solidFill>
              </a:rPr>
              <a:t>οι ναυτιλιακές εταιρίες να υποβάλουν την ως άνω δήλωση για την περίοδο από 4/10/2018 μέχρι 31/12/2018 στην οποία να αναφέρουν τους διενεργηθέντες πλόες, εκτός αν μπορούν να αποδείξουν τη δραστηριότητα της ανοιχτής θάλασσας από την αρχή του έτους.</a:t>
            </a:r>
          </a:p>
          <a:p>
            <a:pPr marL="109728" indent="0" algn="just">
              <a:lnSpc>
                <a:spcPct val="120000"/>
              </a:lnSpc>
              <a:spcBef>
                <a:spcPts val="600"/>
              </a:spcBef>
              <a:buNone/>
            </a:pPr>
            <a:endParaRPr lang="el-GR" sz="1500" dirty="0"/>
          </a:p>
          <a:p>
            <a:pPr marL="109728" indent="0" algn="just">
              <a:lnSpc>
                <a:spcPct val="120000"/>
              </a:lnSpc>
              <a:spcBef>
                <a:spcPts val="600"/>
              </a:spcBef>
              <a:buNone/>
            </a:pPr>
            <a:r>
              <a:rPr lang="el-GR" sz="1500" dirty="0"/>
              <a:t>Παρέχεται η δυνατότητα για τις δραστηριότητες πριν την 4/10/2018 και μέχρι 1/4/2018 να μην απαιτείται η απόδειξη διενέργειας δραστηριότητας στην ανοιχτή θάλασσα, αλλά δεν ορίζεται τίποτε για το διάστημα από 1/1/2018 μέχρι 31/3/2018.</a:t>
            </a:r>
          </a:p>
          <a:p>
            <a:endParaRPr lang="el-GR" dirty="0"/>
          </a:p>
        </p:txBody>
      </p:sp>
      <p:sp>
        <p:nvSpPr>
          <p:cNvPr id="3" name="Τίτλος 2"/>
          <p:cNvSpPr>
            <a:spLocks noGrp="1"/>
          </p:cNvSpPr>
          <p:nvPr>
            <p:ph type="title"/>
          </p:nvPr>
        </p:nvSpPr>
        <p:spPr/>
        <p:txBody>
          <a:bodyPr/>
          <a:lstStyle/>
          <a:p>
            <a:r>
              <a:rPr lang="el-GR" sz="2400" dirty="0"/>
              <a:t>Σχόλια</a:t>
            </a:r>
          </a:p>
        </p:txBody>
      </p:sp>
      <p:pic>
        <p:nvPicPr>
          <p:cNvPr id="4" name="Εικόνα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3645024"/>
            <a:ext cx="955879" cy="764703"/>
          </a:xfrm>
          <a:prstGeom prst="rect">
            <a:avLst/>
          </a:prstGeom>
        </p:spPr>
      </p:pic>
    </p:spTree>
    <p:extLst>
      <p:ext uri="{BB962C8B-B14F-4D97-AF65-F5344CB8AC3E}">
        <p14:creationId xmlns:p14="http://schemas.microsoft.com/office/powerpoint/2010/main" val="7669840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a:xfrm>
            <a:off x="457200" y="274638"/>
            <a:ext cx="8229600" cy="778098"/>
          </a:xfrm>
        </p:spPr>
        <p:txBody>
          <a:bodyPr>
            <a:normAutofit/>
          </a:bodyPr>
          <a:lstStyle/>
          <a:p>
            <a:r>
              <a:rPr lang="el-GR" sz="2400" dirty="0"/>
              <a:t>ΣΧΟΛΙΑ ΕΠΙ ΤΟΥ ΣΥΝΟΛΟΥ ΤΗΣ ΚΥΑ</a:t>
            </a:r>
          </a:p>
        </p:txBody>
      </p:sp>
      <p:pic>
        <p:nvPicPr>
          <p:cNvPr id="6" name="Εικόνα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19750" y="-122743"/>
            <a:ext cx="1839119" cy="1103471"/>
          </a:xfrm>
          <a:prstGeom prst="rect">
            <a:avLst/>
          </a:prstGeom>
        </p:spPr>
      </p:pic>
      <p:sp>
        <p:nvSpPr>
          <p:cNvPr id="4" name="Διάγραμμα ροής: Διάτρητη κάρτα 3"/>
          <p:cNvSpPr/>
          <p:nvPr/>
        </p:nvSpPr>
        <p:spPr>
          <a:xfrm>
            <a:off x="499517" y="980728"/>
            <a:ext cx="8280920" cy="1150882"/>
          </a:xfrm>
          <a:prstGeom prst="flowChartPunchedCard">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sz="1200" dirty="0">
                <a:solidFill>
                  <a:schemeClr val="tx1"/>
                </a:solidFill>
              </a:rPr>
              <a:t>Η απόφαση 1177/2018 δημιουργεί πολλά προβλήματα στον εφοδιασμό πλοίων στις παρεχόμενες υπηρεσίες και  κυρίως για τα πλοία εσωτερικού τα οποία με τις καθοριζόμενες διαδικασίες απόδειξης της δραστηριότητας στην ανοιχτή θάλασσα είναι δυνατό να αποφεύγουν την προμήθεια εφοδίων από την ελληνική αγορά ή να επιβαρυνθούν με ΦΠΑ τον οποίο θα επιρρίψουν στις παρεχόμενες υπηρεσίες μεταφοράς ή στις εμπορικές και βιομηχανικές δραστηριότητες.</a:t>
            </a:r>
          </a:p>
        </p:txBody>
      </p:sp>
      <p:sp>
        <p:nvSpPr>
          <p:cNvPr id="5" name="Διάγραμμα ροής: Διάτρητη κάρτα 4"/>
          <p:cNvSpPr/>
          <p:nvPr/>
        </p:nvSpPr>
        <p:spPr>
          <a:xfrm>
            <a:off x="499517" y="2348880"/>
            <a:ext cx="8280920" cy="1368152"/>
          </a:xfrm>
          <a:prstGeom prst="flowChartPunchedCard">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sz="1200" dirty="0">
                <a:solidFill>
                  <a:schemeClr val="tx1"/>
                </a:solidFill>
              </a:rPr>
              <a:t>Η διαδικασία υποβολής δήλωσης για τις δραστηριότητες των πλοίων κατά το προηγούμενο χρονικό διάστημα θα δημιουργήσει δισταγμούς στους εφοδιαστές για παράδοση εμπορευμάτων χωρίς ΦΠΑ, καθόσον είναι δυνατό στο τέλος της χρονικής περιόδου να κληθούν να καταβάλουν τον ΦΠΑ επειδή η ναυτιλιακή εταιρία δεν υπέβαλε την προβλεπόμενη απολογιστική δήλωση ή από την υποβαλλόμενη δήλωση προκύπτει ότι δεν πληροί τον όρο της διενέργειας δραστηριότητας κυρίως σε ανοιχτή θάλασσα. (50% - 70%).</a:t>
            </a:r>
          </a:p>
        </p:txBody>
      </p:sp>
      <p:sp>
        <p:nvSpPr>
          <p:cNvPr id="7" name="Διάγραμμα ροής: Διάτρητη κάρτα 6"/>
          <p:cNvSpPr/>
          <p:nvPr/>
        </p:nvSpPr>
        <p:spPr>
          <a:xfrm>
            <a:off x="499517" y="4005064"/>
            <a:ext cx="8280920" cy="1872208"/>
          </a:xfrm>
          <a:prstGeom prst="flowChartPunchedCard">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9728" indent="0" algn="just">
              <a:lnSpc>
                <a:spcPct val="120000"/>
              </a:lnSpc>
              <a:spcBef>
                <a:spcPts val="600"/>
              </a:spcBef>
              <a:buNone/>
            </a:pPr>
            <a:r>
              <a:rPr lang="el-GR" sz="1200" dirty="0">
                <a:solidFill>
                  <a:schemeClr val="tx1"/>
                </a:solidFill>
              </a:rPr>
              <a:t>Βεβαίως, θα πρέπει να περιμένουμε την έκδοση Απόφασης του Διοικητή ΑΑΔΕ που προβλέπεται στην παράγραφο 4 του άρθρου 6, καθώς και την εγκύκλιο με την οποία θα δοθούν λεπτομερέστερες οδηγίες εφαρμογής, οι οποίες, ελπίζουμε, ότι θα ξεκαθαρίσουν ορισμένα από τα σημεία που αναφέρθηκαν παραπάνω.</a:t>
            </a:r>
          </a:p>
          <a:p>
            <a:pPr marL="109728" indent="0" algn="just">
              <a:lnSpc>
                <a:spcPct val="120000"/>
              </a:lnSpc>
              <a:spcBef>
                <a:spcPts val="600"/>
              </a:spcBef>
              <a:buNone/>
            </a:pPr>
            <a:r>
              <a:rPr lang="el-GR" sz="1200" dirty="0">
                <a:solidFill>
                  <a:schemeClr val="tx1"/>
                </a:solidFill>
              </a:rPr>
              <a:t>Θα πρέπει η απόφαση αυτή να τεθεί υπόψη των αρμοδίων φορέων της Ναυτιλίας προκειμένου να τη μελετήσουν και να διατυπώσουν τις απόψεις τους.</a:t>
            </a:r>
          </a:p>
        </p:txBody>
      </p:sp>
      <p:sp>
        <p:nvSpPr>
          <p:cNvPr id="9" name="Ορθογώνιο 8"/>
          <p:cNvSpPr/>
          <p:nvPr/>
        </p:nvSpPr>
        <p:spPr>
          <a:xfrm>
            <a:off x="107504" y="1213595"/>
            <a:ext cx="311143" cy="923330"/>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l-GR" sz="54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1</a:t>
            </a:r>
          </a:p>
        </p:txBody>
      </p:sp>
      <p:sp>
        <p:nvSpPr>
          <p:cNvPr id="10" name="Ορθογώνιο 9"/>
          <p:cNvSpPr/>
          <p:nvPr/>
        </p:nvSpPr>
        <p:spPr>
          <a:xfrm>
            <a:off x="104332" y="2708920"/>
            <a:ext cx="311143" cy="923330"/>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l-GR" sz="5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2</a:t>
            </a:r>
          </a:p>
        </p:txBody>
      </p:sp>
      <p:sp>
        <p:nvSpPr>
          <p:cNvPr id="11" name="Ορθογώνιο 10"/>
          <p:cNvSpPr/>
          <p:nvPr/>
        </p:nvSpPr>
        <p:spPr>
          <a:xfrm>
            <a:off x="101160" y="4653136"/>
            <a:ext cx="311143" cy="923330"/>
          </a:xfrm>
          <a:prstGeom prst="rect">
            <a:avLst/>
          </a:prstGeom>
          <a:noFill/>
        </p:spPr>
        <p:txBody>
          <a:bodyPr wrap="square" lIns="91440" tIns="45720" rIns="91440" bIns="45720">
            <a:spAutoFit/>
          </a:bodyPr>
          <a:lstStyle/>
          <a:p>
            <a:pPr algn="ctr"/>
            <a:r>
              <a:rPr lang="el-GR" sz="5400" b="1" spc="200" dirty="0">
                <a:ln w="29210">
                  <a:solidFill>
                    <a:schemeClr val="accent3">
                      <a:tint val="10000"/>
                    </a:schemeClr>
                  </a:solidFill>
                </a:ln>
                <a:solidFill>
                  <a:schemeClr val="accent3">
                    <a:satMod val="200000"/>
                    <a:alpha val="50000"/>
                  </a:schemeClr>
                </a:solidFill>
                <a:effectLst>
                  <a:innerShdw blurRad="50800" dist="50800" dir="8100000">
                    <a:srgbClr val="7D7D7D">
                      <a:alpha val="73000"/>
                    </a:srgbClr>
                  </a:innerShdw>
                </a:effectLst>
              </a:rPr>
              <a:t>3</a:t>
            </a:r>
          </a:p>
        </p:txBody>
      </p:sp>
    </p:spTree>
    <p:extLst>
      <p:ext uri="{BB962C8B-B14F-4D97-AF65-F5344CB8AC3E}">
        <p14:creationId xmlns:p14="http://schemas.microsoft.com/office/powerpoint/2010/main" val="13007585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Ορθογώνιο 4"/>
          <p:cNvSpPr/>
          <p:nvPr/>
        </p:nvSpPr>
        <p:spPr>
          <a:xfrm>
            <a:off x="2699792" y="2852936"/>
            <a:ext cx="4572000" cy="369332"/>
          </a:xfrm>
          <a:prstGeom prst="rect">
            <a:avLst/>
          </a:prstGeom>
        </p:spPr>
        <p:txBody>
          <a:bodyPr>
            <a:spAutoFit/>
          </a:bodyPr>
          <a:lstStyle/>
          <a:p>
            <a:r>
              <a:rPr lang="el-GR" dirty="0"/>
              <a:t>Τέλος Παρουσίασης</a:t>
            </a:r>
          </a:p>
        </p:txBody>
      </p:sp>
    </p:spTree>
    <p:extLst>
      <p:ext uri="{BB962C8B-B14F-4D97-AF65-F5344CB8AC3E}">
        <p14:creationId xmlns:p14="http://schemas.microsoft.com/office/powerpoint/2010/main" val="2075550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1481329"/>
            <a:ext cx="8229600" cy="4107912"/>
          </a:xfrm>
        </p:spPr>
        <p:txBody>
          <a:bodyPr>
            <a:normAutofit/>
          </a:bodyPr>
          <a:lstStyle/>
          <a:p>
            <a:pPr marL="109728" indent="0" algn="just">
              <a:spcBef>
                <a:spcPts val="600"/>
              </a:spcBef>
              <a:spcAft>
                <a:spcPts val="1200"/>
              </a:spcAft>
              <a:buNone/>
            </a:pPr>
            <a:r>
              <a:rPr lang="el-GR" sz="1800" b="1" i="1" dirty="0">
                <a:solidFill>
                  <a:schemeClr val="bg2">
                    <a:lumMod val="50000"/>
                  </a:schemeClr>
                </a:solidFill>
              </a:rPr>
              <a:t>Η τροποποίηση καθορίζει τα πλοία που εμπίπτουν στις προβλεπόμενες από ΦΠΑ απαλλαγές, καθώς και τους όρους που πρέπει να πληρούνται για να δικαιούνται απαλλαγή από ΦΠΑ. </a:t>
            </a:r>
          </a:p>
          <a:p>
            <a:pPr marL="109728" indent="0">
              <a:spcBef>
                <a:spcPts val="600"/>
              </a:spcBef>
              <a:buNone/>
            </a:pPr>
            <a:endParaRPr lang="el-GR" sz="2000" dirty="0"/>
          </a:p>
          <a:p>
            <a:pPr marL="109728" indent="0">
              <a:spcBef>
                <a:spcPts val="600"/>
              </a:spcBef>
              <a:buNone/>
            </a:pPr>
            <a:r>
              <a:rPr lang="el-GR" sz="1800" dirty="0"/>
              <a:t>Οι απαλλαγές που προβλέπονται αφορούν:</a:t>
            </a:r>
          </a:p>
          <a:p>
            <a:pPr>
              <a:spcBef>
                <a:spcPts val="600"/>
              </a:spcBef>
            </a:pPr>
            <a:r>
              <a:rPr lang="el-GR" sz="1800" dirty="0"/>
              <a:t>στην εισαγωγή και παράδοση πλοίων, </a:t>
            </a:r>
          </a:p>
          <a:p>
            <a:pPr>
              <a:spcBef>
                <a:spcPts val="600"/>
              </a:spcBef>
            </a:pPr>
            <a:r>
              <a:rPr lang="el-GR" sz="1800" dirty="0"/>
              <a:t>στον εφοδιασμό αυτών με υλικά καύσιμα λιπαντικά και </a:t>
            </a:r>
            <a:r>
              <a:rPr lang="el-GR" sz="1800" dirty="0" err="1"/>
              <a:t>τροφοεφόδια</a:t>
            </a:r>
            <a:endParaRPr lang="el-GR" sz="1800" dirty="0"/>
          </a:p>
          <a:p>
            <a:pPr>
              <a:spcBef>
                <a:spcPts val="600"/>
              </a:spcBef>
            </a:pPr>
            <a:r>
              <a:rPr lang="el-GR" sz="1800" dirty="0"/>
              <a:t>στη ναύλωση πλοίων και</a:t>
            </a:r>
          </a:p>
          <a:p>
            <a:pPr>
              <a:spcBef>
                <a:spcPts val="600"/>
              </a:spcBef>
            </a:pPr>
            <a:r>
              <a:rPr lang="el-GR" sz="1800" dirty="0"/>
              <a:t>στην παροχή υπηρεσιών για την εξυπηρέτηση πλοίων.</a:t>
            </a:r>
          </a:p>
          <a:p>
            <a:pPr marL="109728" indent="0">
              <a:buNone/>
            </a:pPr>
            <a:endParaRPr lang="el-GR" dirty="0"/>
          </a:p>
        </p:txBody>
      </p:sp>
      <p:sp>
        <p:nvSpPr>
          <p:cNvPr id="2" name="Τίτλος 1"/>
          <p:cNvSpPr>
            <a:spLocks noGrp="1"/>
          </p:cNvSpPr>
          <p:nvPr>
            <p:ph type="title"/>
          </p:nvPr>
        </p:nvSpPr>
        <p:spPr/>
        <p:txBody>
          <a:bodyPr>
            <a:normAutofit/>
          </a:bodyPr>
          <a:lstStyle/>
          <a:p>
            <a:r>
              <a:rPr lang="el-GR" sz="2000" dirty="0"/>
              <a:t>Με το Ν. 4514/2018 άρθρο 111 τροποποιήθηκε η </a:t>
            </a:r>
            <a:r>
              <a:rPr lang="el-GR" sz="2000" dirty="0" err="1"/>
              <a:t>περ</a:t>
            </a:r>
            <a:r>
              <a:rPr lang="el-GR" sz="2000" dirty="0"/>
              <a:t>. α) της παραγράφου 1 του άρθρου 27 του Κώδικα ΦΠΑ (Ν. 2859/00).</a:t>
            </a:r>
          </a:p>
        </p:txBody>
      </p:sp>
    </p:spTree>
    <p:extLst>
      <p:ext uri="{BB962C8B-B14F-4D97-AF65-F5344CB8AC3E}">
        <p14:creationId xmlns:p14="http://schemas.microsoft.com/office/powerpoint/2010/main" val="2796286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395536" y="1196752"/>
            <a:ext cx="8640960" cy="4968552"/>
          </a:xfrm>
          <a:solidFill>
            <a:schemeClr val="bg1">
              <a:lumMod val="95000"/>
            </a:schemeClr>
          </a:solidFill>
        </p:spPr>
        <p:txBody>
          <a:bodyPr>
            <a:noAutofit/>
          </a:bodyPr>
          <a:lstStyle/>
          <a:p>
            <a:pPr marL="109728" indent="0">
              <a:buNone/>
            </a:pPr>
            <a:r>
              <a:rPr lang="el-GR" sz="1300" dirty="0"/>
              <a:t>Η ως άνω απαλλαγή αφορά τα πλοία που έχουν και τις (3) παρακάτω προϋποθέσεις :</a:t>
            </a:r>
          </a:p>
          <a:p>
            <a:r>
              <a:rPr lang="el-GR" sz="1300" b="1" dirty="0">
                <a:solidFill>
                  <a:schemeClr val="accent3"/>
                </a:solidFill>
              </a:rPr>
              <a:t>είναι άνω των 12 μέτρων  και</a:t>
            </a:r>
          </a:p>
          <a:p>
            <a:r>
              <a:rPr lang="el-GR" sz="1300" b="1" dirty="0">
                <a:solidFill>
                  <a:schemeClr val="accent3"/>
                </a:solidFill>
              </a:rPr>
              <a:t>εκτελούν μεταφορά επιβατών με κόμιστρο ή με τα οποία ασκείται εμπορική, βιομηχανική ή αλιευτική δραστηριότητα,</a:t>
            </a:r>
          </a:p>
          <a:p>
            <a:pPr marL="109728" indent="0">
              <a:buNone/>
            </a:pPr>
            <a:endParaRPr lang="el-GR" sz="1300" b="1" dirty="0">
              <a:solidFill>
                <a:schemeClr val="bg2">
                  <a:lumMod val="50000"/>
                </a:schemeClr>
              </a:solidFill>
            </a:endParaRPr>
          </a:p>
          <a:p>
            <a:pPr marL="109728" indent="0">
              <a:buNone/>
            </a:pPr>
            <a:r>
              <a:rPr lang="el-GR" sz="1300" b="1" dirty="0">
                <a:solidFill>
                  <a:schemeClr val="accent3"/>
                </a:solidFill>
              </a:rPr>
              <a:t>και κατατάσσονται στις παρακάτω δασμολογικές κλάσεις:</a:t>
            </a:r>
          </a:p>
          <a:p>
            <a:pPr>
              <a:buFont typeface="Courier New" panose="02070309020205020404" pitchFamily="49" charset="0"/>
              <a:buChar char="o"/>
            </a:pPr>
            <a:r>
              <a:rPr lang="el-GR" sz="1300" dirty="0"/>
              <a:t>89011010 Επιβατικά πλοία, κρουαζιερόπλοια και παρόμοια πλοία που έχουν κατασκευασθεί κυρίως για τη μεταφορά προσώπων. Οχηματαγωγά (</a:t>
            </a:r>
            <a:r>
              <a:rPr lang="el-GR" sz="1300" dirty="0" err="1"/>
              <a:t>φέρι</a:t>
            </a:r>
            <a:r>
              <a:rPr lang="el-GR" sz="1300" dirty="0"/>
              <a:t>-</a:t>
            </a:r>
            <a:r>
              <a:rPr lang="el-GR" sz="1300" dirty="0" err="1"/>
              <a:t>μποτ</a:t>
            </a:r>
            <a:r>
              <a:rPr lang="el-GR" sz="1300" dirty="0"/>
              <a:t>) για τη θαλάσσια ναυσιπλοΐα</a:t>
            </a:r>
          </a:p>
          <a:p>
            <a:pPr>
              <a:buFont typeface="Courier New" panose="02070309020205020404" pitchFamily="49" charset="0"/>
              <a:buChar char="o"/>
            </a:pPr>
            <a:r>
              <a:rPr lang="el-GR" sz="1300" dirty="0"/>
              <a:t>89012010 Δεξαμενόπλοια για τη θαλάσσια ναυσιπλοΐα</a:t>
            </a:r>
          </a:p>
          <a:p>
            <a:pPr>
              <a:buFont typeface="Courier New" panose="02070309020205020404" pitchFamily="49" charset="0"/>
              <a:buChar char="o"/>
            </a:pPr>
            <a:r>
              <a:rPr lang="el-GR" sz="1300" dirty="0"/>
              <a:t>8901 30 10 Πλοία-ψυγεία, άλλα από εκείνα της διάκρισης 8901 20 για τη θαλάσσια ναυσιπλοΐα</a:t>
            </a:r>
          </a:p>
          <a:p>
            <a:pPr>
              <a:buFont typeface="Courier New" panose="02070309020205020404" pitchFamily="49" charset="0"/>
              <a:buChar char="o"/>
            </a:pPr>
            <a:r>
              <a:rPr lang="el-GR" sz="1300" dirty="0"/>
              <a:t>8901 90 10 Άλλα πλοία για τη μεταφορά εμπορευμάτων και άλλα πλοία που έχουν ναυπηγηθεί συγχρόνως για τη μεταφορά προσώπων και εμπορευμάτων για τη θαλάσσια ναυσιπλοΐα</a:t>
            </a:r>
          </a:p>
          <a:p>
            <a:pPr>
              <a:buFont typeface="Courier New" panose="02070309020205020404" pitchFamily="49" charset="0"/>
              <a:buChar char="o"/>
            </a:pPr>
            <a:r>
              <a:rPr lang="el-GR" sz="1300" dirty="0"/>
              <a:t>8902 00 10 Αλιευτικά πλοία. Πλοία-εργοστάσια και άλλα πλοία για την επεξεργασία ή την κονσερβοποίηση των προϊόντων της αλιείας για τη θαλάσσια ναυσιπλοΐα</a:t>
            </a:r>
          </a:p>
          <a:p>
            <a:pPr>
              <a:buFont typeface="Courier New" panose="02070309020205020404" pitchFamily="49" charset="0"/>
              <a:buChar char="o"/>
            </a:pPr>
            <a:r>
              <a:rPr lang="el-GR" sz="1300" dirty="0"/>
              <a:t>8903 91 10 Πλοία ιστιοφόρα, έστω και με βοηθητικό κινητήρα για τη θαλάσσια ναυσιπλοΐα</a:t>
            </a:r>
          </a:p>
          <a:p>
            <a:pPr>
              <a:buFont typeface="Courier New" panose="02070309020205020404" pitchFamily="49" charset="0"/>
              <a:buChar char="o"/>
            </a:pPr>
            <a:r>
              <a:rPr lang="el-GR" sz="1300" dirty="0"/>
              <a:t>8903 92 10 Πλοία με κινητήρα, άλλα από εκείνα με εξωλέμβια μηχανή για τη θαλάσσια ναυσιπλοΐα</a:t>
            </a:r>
          </a:p>
          <a:p>
            <a:pPr>
              <a:buFont typeface="Courier New" panose="02070309020205020404" pitchFamily="49" charset="0"/>
              <a:buChar char="o"/>
            </a:pPr>
            <a:r>
              <a:rPr lang="el-GR" sz="1300" dirty="0"/>
              <a:t>8904 00 91 Πλοία ρυμουλκά και πλοία προωθητικά για τη θαλάσσια ναυσιπλοΐα</a:t>
            </a:r>
          </a:p>
          <a:p>
            <a:pPr>
              <a:buFont typeface="Courier New" panose="02070309020205020404" pitchFamily="49" charset="0"/>
              <a:buChar char="o"/>
            </a:pPr>
            <a:r>
              <a:rPr lang="el-GR" sz="1300" dirty="0"/>
              <a:t>8906 90 10  Άλλα πλοία, στα οποία περιλαμβάνονται και τα πολεμικά πλοία και τα ναυαγοσωστικά πλοία, άλλα από εκείνα με κουπιά για τη θαλάσσια ναυσιπλοΐα</a:t>
            </a:r>
          </a:p>
        </p:txBody>
      </p:sp>
      <p:sp>
        <p:nvSpPr>
          <p:cNvPr id="5" name="Τίτλος 2"/>
          <p:cNvSpPr>
            <a:spLocks noGrp="1"/>
          </p:cNvSpPr>
          <p:nvPr>
            <p:ph type="title"/>
          </p:nvPr>
        </p:nvSpPr>
        <p:spPr>
          <a:xfrm>
            <a:off x="457200" y="274638"/>
            <a:ext cx="8229600" cy="1143000"/>
          </a:xfrm>
        </p:spPr>
        <p:txBody>
          <a:bodyPr>
            <a:noAutofit/>
          </a:bodyPr>
          <a:lstStyle/>
          <a:p>
            <a:r>
              <a:rPr lang="el-GR" sz="2600" dirty="0"/>
              <a:t>Προϋποθέσεις για την απαλλαγή Φ.Π.Α.</a:t>
            </a:r>
          </a:p>
        </p:txBody>
      </p:sp>
    </p:spTree>
    <p:extLst>
      <p:ext uri="{BB962C8B-B14F-4D97-AF65-F5344CB8AC3E}">
        <p14:creationId xmlns:p14="http://schemas.microsoft.com/office/powerpoint/2010/main" val="33293210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755576" y="1412776"/>
            <a:ext cx="7931224" cy="4594515"/>
          </a:xfrm>
        </p:spPr>
        <p:txBody>
          <a:bodyPr>
            <a:normAutofit/>
          </a:bodyPr>
          <a:lstStyle/>
          <a:p>
            <a:pPr marL="109728" indent="0" algn="just">
              <a:buNone/>
            </a:pPr>
            <a:r>
              <a:rPr lang="el-GR" sz="1600" dirty="0"/>
              <a:t>Πέραν αυτών των 3 προϋποθέσεων για την απαλλαγή από ΦΠΑ τα ως άνω πλοία </a:t>
            </a:r>
            <a:r>
              <a:rPr lang="el-GR" sz="1600" b="1" dirty="0">
                <a:solidFill>
                  <a:srgbClr val="00B0F0"/>
                </a:solidFill>
              </a:rPr>
              <a:t>θα πρέπει να διενεργούν δραστηριότητα κυρίως στην ανοιχτή θάλασσα (δηλαδή 6 ναυτικά μίλια). </a:t>
            </a:r>
          </a:p>
          <a:p>
            <a:pPr marL="109728" indent="0" algn="just">
              <a:buNone/>
            </a:pPr>
            <a:r>
              <a:rPr lang="el-GR" sz="1600" b="1" dirty="0"/>
              <a:t>Με τον όρο αυτόν αποκλείονται πολλές κατηγορίες πλοίων οι οποίες μέχρι σήμερα εμπίπτουν στην απαλλαγή από ΦΠΑ, επειδή δεν μπορούν να διενεργούν δραστηριότητα σε ανοιχτή θάλασσα. </a:t>
            </a:r>
          </a:p>
          <a:p>
            <a:pPr marL="109728" indent="0" algn="just">
              <a:buNone/>
            </a:pPr>
            <a:endParaRPr lang="el-GR" sz="1600" dirty="0"/>
          </a:p>
          <a:p>
            <a:pPr marL="109728" indent="0" algn="just">
              <a:buNone/>
            </a:pPr>
            <a:r>
              <a:rPr lang="el-GR" sz="1600" dirty="0"/>
              <a:t>Τέτοια πλοία είναι:</a:t>
            </a:r>
          </a:p>
          <a:p>
            <a:pPr algn="just"/>
            <a:r>
              <a:rPr lang="el-GR" sz="1600" dirty="0"/>
              <a:t>Τα αλιευτικά πλοία παράκτιας αλιείας </a:t>
            </a:r>
            <a:r>
              <a:rPr lang="el-GR" sz="1700" b="1" i="1" dirty="0">
                <a:solidFill>
                  <a:srgbClr val="FF0000"/>
                </a:solidFill>
              </a:rPr>
              <a:t>(η απαλλαγή ΦΠΑ δεν αφορά τα </a:t>
            </a:r>
            <a:r>
              <a:rPr lang="el-GR" sz="1700" b="1" i="1" dirty="0" err="1">
                <a:solidFill>
                  <a:srgbClr val="FF0000"/>
                </a:solidFill>
              </a:rPr>
              <a:t>τροφοεφόδια</a:t>
            </a:r>
            <a:r>
              <a:rPr lang="el-GR" sz="1700" b="1" i="1" dirty="0">
                <a:solidFill>
                  <a:srgbClr val="FF0000"/>
                </a:solidFill>
              </a:rPr>
              <a:t>, αλλά ισχύει περιοριστικά στα υλικά, ανταλλακτικά)</a:t>
            </a:r>
            <a:endParaRPr lang="el-GR" sz="1700" i="1" dirty="0">
              <a:solidFill>
                <a:srgbClr val="FF0000"/>
              </a:solidFill>
            </a:endParaRPr>
          </a:p>
          <a:p>
            <a:pPr algn="just"/>
            <a:endParaRPr lang="el-GR" sz="1600" dirty="0"/>
          </a:p>
          <a:p>
            <a:pPr algn="just"/>
            <a:r>
              <a:rPr lang="el-GR" sz="1600" dirty="0"/>
              <a:t>Πλοία ρυμουλκά ή προωθητικά που δραστηριοποιούνται κυρίως στα χωρικά ύδατα</a:t>
            </a:r>
          </a:p>
          <a:p>
            <a:pPr algn="just"/>
            <a:r>
              <a:rPr lang="el-GR" sz="1600" dirty="0"/>
              <a:t>Καθώς και πλοία που δεν εκπληρώνουν κάποιες προϋποθέσεις, τις οποίες θα παρουσιάσουμε στη συνέχεια…</a:t>
            </a:r>
          </a:p>
          <a:p>
            <a:pPr algn="just"/>
            <a:endParaRPr lang="el-GR" sz="1600" dirty="0"/>
          </a:p>
          <a:p>
            <a:pPr marL="109728" indent="0">
              <a:buNone/>
            </a:pPr>
            <a:endParaRPr lang="el-GR" dirty="0"/>
          </a:p>
        </p:txBody>
      </p:sp>
      <p:sp>
        <p:nvSpPr>
          <p:cNvPr id="3" name="Τίτλος 2"/>
          <p:cNvSpPr>
            <a:spLocks noGrp="1"/>
          </p:cNvSpPr>
          <p:nvPr>
            <p:ph type="title"/>
          </p:nvPr>
        </p:nvSpPr>
        <p:spPr/>
        <p:txBody>
          <a:bodyPr>
            <a:noAutofit/>
          </a:bodyPr>
          <a:lstStyle/>
          <a:p>
            <a:r>
              <a:rPr lang="el-GR" sz="2600" dirty="0"/>
              <a:t>Νέα προϋπόθεση για την απαλλαγή Φ.Π.Α.</a:t>
            </a:r>
          </a:p>
        </p:txBody>
      </p:sp>
      <p:pic>
        <p:nvPicPr>
          <p:cNvPr id="5" name="Εικόνα 4"/>
          <p:cNvPicPr>
            <a:picLocks noChangeAspect="1"/>
          </p:cNvPicPr>
          <p:nvPr/>
        </p:nvPicPr>
        <p:blipFill rotWithShape="1">
          <a:blip r:embed="rId2" cstate="print">
            <a:extLst>
              <a:ext uri="{28A0092B-C50C-407E-A947-70E740481C1C}">
                <a14:useLocalDpi xmlns:a14="http://schemas.microsoft.com/office/drawing/2010/main" val="0"/>
              </a:ext>
            </a:extLst>
          </a:blip>
          <a:srcRect l="-1" r="12166"/>
          <a:stretch/>
        </p:blipFill>
        <p:spPr>
          <a:xfrm>
            <a:off x="179511" y="3356992"/>
            <a:ext cx="744279" cy="822310"/>
          </a:xfrm>
          <a:prstGeom prst="rect">
            <a:avLst/>
          </a:prstGeom>
        </p:spPr>
      </p:pic>
    </p:spTree>
    <p:extLst>
      <p:ext uri="{BB962C8B-B14F-4D97-AF65-F5344CB8AC3E}">
        <p14:creationId xmlns:p14="http://schemas.microsoft.com/office/powerpoint/2010/main" val="4079286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467544" y="1700809"/>
            <a:ext cx="8229600" cy="2376264"/>
          </a:xfrm>
        </p:spPr>
        <p:txBody>
          <a:bodyPr>
            <a:normAutofit/>
          </a:bodyPr>
          <a:lstStyle/>
          <a:p>
            <a:pPr marL="109728" indent="0" algn="just">
              <a:buNone/>
            </a:pPr>
            <a:r>
              <a:rPr lang="el-GR" sz="1600" dirty="0"/>
              <a:t>Με την ΚΥΑ ΠΟΛ 1177/2018 καθορίζονται οι όροι προκειμένου να θεωρηθεί αν ένα πλοίο εκπληρώνει τον όρο </a:t>
            </a:r>
            <a:r>
              <a:rPr lang="el-GR" sz="1600" b="1" dirty="0">
                <a:solidFill>
                  <a:schemeClr val="accent3"/>
                </a:solidFill>
              </a:rPr>
              <a:t>«ανοιχτή θάλασσα»</a:t>
            </a:r>
            <a:r>
              <a:rPr lang="el-GR" sz="1600" dirty="0"/>
              <a:t> προκειμένου να είναι δικαιούχο των ως άνω απαλλαγών.</a:t>
            </a:r>
          </a:p>
          <a:p>
            <a:pPr marL="109728" indent="0" algn="just">
              <a:buNone/>
            </a:pPr>
            <a:endParaRPr lang="el-GR" sz="1600" dirty="0"/>
          </a:p>
        </p:txBody>
      </p:sp>
      <p:sp>
        <p:nvSpPr>
          <p:cNvPr id="3" name="Τίτλος 2"/>
          <p:cNvSpPr>
            <a:spLocks noGrp="1"/>
          </p:cNvSpPr>
          <p:nvPr>
            <p:ph type="title"/>
          </p:nvPr>
        </p:nvSpPr>
        <p:spPr/>
        <p:txBody>
          <a:bodyPr>
            <a:noAutofit/>
          </a:bodyPr>
          <a:lstStyle/>
          <a:p>
            <a:r>
              <a:rPr lang="el-GR" sz="2600" dirty="0"/>
              <a:t>Προϋποθέσεις και όροι για να θεωρηθεί αν ένα πλοίο διενεργεί δραστηριότητα στην «ανοιχτή θάλασσα»</a:t>
            </a:r>
          </a:p>
        </p:txBody>
      </p:sp>
      <p:sp>
        <p:nvSpPr>
          <p:cNvPr id="4" name="TextBox 3"/>
          <p:cNvSpPr txBox="1"/>
          <p:nvPr/>
        </p:nvSpPr>
        <p:spPr>
          <a:xfrm>
            <a:off x="587223" y="2996952"/>
            <a:ext cx="8208912" cy="830997"/>
          </a:xfrm>
          <a:prstGeom prst="rect">
            <a:avLst/>
          </a:prstGeom>
          <a:solidFill>
            <a:schemeClr val="bg2"/>
          </a:solidFill>
        </p:spPr>
        <p:txBody>
          <a:bodyPr wrap="square" rtlCol="0">
            <a:spAutoFit/>
          </a:bodyPr>
          <a:lstStyle/>
          <a:p>
            <a:r>
              <a:rPr lang="el-GR" sz="1600" b="1" dirty="0"/>
              <a:t>Οι διατάξεις αυτές μπορεί να αποκλείσουν από την απαλλαγή από ΦΠΑ ακόμη και τα πλοία που πληρούν μεν τον όρο της ανοιχτής θάλασσας, αλλά δεν  πληρούν το ποσοστό που ορίζει το άρθρο 3 της ΚΥΑ , δηλαδή 50%, 70%.</a:t>
            </a:r>
          </a:p>
        </p:txBody>
      </p:sp>
    </p:spTree>
    <p:extLst>
      <p:ext uri="{BB962C8B-B14F-4D97-AF65-F5344CB8AC3E}">
        <p14:creationId xmlns:p14="http://schemas.microsoft.com/office/powerpoint/2010/main" val="1382065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251520" y="1196752"/>
            <a:ext cx="8373616" cy="3528392"/>
          </a:xfrm>
        </p:spPr>
        <p:txBody>
          <a:bodyPr>
            <a:noAutofit/>
          </a:bodyPr>
          <a:lstStyle/>
          <a:p>
            <a:pPr algn="just"/>
            <a:r>
              <a:rPr lang="el-GR" sz="1400" b="1" dirty="0"/>
              <a:t> </a:t>
            </a:r>
            <a:r>
              <a:rPr lang="el-GR" sz="1400" b="1" dirty="0">
                <a:solidFill>
                  <a:schemeClr val="accent3"/>
                </a:solidFill>
              </a:rPr>
              <a:t>«Ανοιχτή θάλασσα»:</a:t>
            </a:r>
            <a:r>
              <a:rPr lang="el-GR" sz="1400" dirty="0">
                <a:solidFill>
                  <a:schemeClr val="accent3"/>
                </a:solidFill>
              </a:rPr>
              <a:t> </a:t>
            </a:r>
            <a:r>
              <a:rPr lang="el-GR" sz="1400" dirty="0"/>
              <a:t>Θαλάσσιος χώρος πέραν των 6 ναυτικών μιλίων από τη φυσική ακτογραμμή της ηπειρωτικής ή νησιωτικής Χώρας – εύρος αιγιαλίτιδας ζώνης της Ελλάδας.</a:t>
            </a:r>
          </a:p>
          <a:p>
            <a:pPr algn="just"/>
            <a:r>
              <a:rPr lang="el-GR" sz="1400" b="1" dirty="0">
                <a:solidFill>
                  <a:schemeClr val="accent3"/>
                </a:solidFill>
              </a:rPr>
              <a:t>«Ταξίδι στην ανοιχτή θάλασσα»:</a:t>
            </a:r>
            <a:r>
              <a:rPr lang="el-GR" sz="1400" dirty="0">
                <a:solidFill>
                  <a:schemeClr val="accent3"/>
                </a:solidFill>
              </a:rPr>
              <a:t> </a:t>
            </a:r>
            <a:r>
              <a:rPr lang="el-GR" sz="1400" dirty="0"/>
              <a:t>Προκαθορισμένος πλους εσωτερικού που η διανυθείσα απόσταση μεταξύ του λιμένα αναχώρησης και του λιμένα άφιξης, ή μεταξύ δύο διαδοχικών λιμένων στην περίπτωση που μεσολαβούν ενδιάμεσοι λιμένες, είναι μεγαλύτερη των 12 ναυτικών μιλίων.</a:t>
            </a:r>
          </a:p>
          <a:p>
            <a:pPr algn="just"/>
            <a:r>
              <a:rPr lang="el-GR" sz="1400" b="1" dirty="0">
                <a:solidFill>
                  <a:schemeClr val="accent3"/>
                </a:solidFill>
              </a:rPr>
              <a:t>«Προκαθορισμένος πλους»:</a:t>
            </a:r>
            <a:r>
              <a:rPr lang="el-GR" sz="1400" dirty="0">
                <a:solidFill>
                  <a:schemeClr val="accent3"/>
                </a:solidFill>
              </a:rPr>
              <a:t> </a:t>
            </a:r>
            <a:r>
              <a:rPr lang="el-GR" sz="1400" dirty="0"/>
              <a:t>Ταξίδι για το οποίο ο λιμένας άφιξης έχει προσδιοριστεί πριν την έναρξη αυτού.</a:t>
            </a:r>
          </a:p>
          <a:p>
            <a:pPr algn="just"/>
            <a:r>
              <a:rPr lang="el-GR" sz="1400" b="1" dirty="0">
                <a:solidFill>
                  <a:schemeClr val="accent3"/>
                </a:solidFill>
              </a:rPr>
              <a:t>«Δρομολογημένο πλοίο»:</a:t>
            </a:r>
            <a:r>
              <a:rPr lang="el-GR" sz="1400" dirty="0">
                <a:solidFill>
                  <a:schemeClr val="accent3"/>
                </a:solidFill>
              </a:rPr>
              <a:t> </a:t>
            </a:r>
            <a:r>
              <a:rPr lang="el-GR" sz="1400" dirty="0"/>
              <a:t>Πλοίο που δραστηριοποιείται αποκλειστικά σε τακτική ή έκτακτη γραμμή εσωτερικού, σύμφωνα με τις διατάξεις του ν. 2932/2001, όπως ισχύει.</a:t>
            </a:r>
          </a:p>
          <a:p>
            <a:pPr algn="just"/>
            <a:r>
              <a:rPr lang="el-GR" sz="1400" dirty="0"/>
              <a:t>Ειδικά στην περίπτωση δρομολογημένων πλοίων ή ημερόπλοιων του ν. 4256/2014 θεωρείται ως ταξίδι στην ανοιχτή θάλασσα ο πλους που η διανυθείσα απόσταση από το λιμένα αναχώρησης έως και την επιστροφή του σε αυτόν είναι μεγαλύτερη των 24 ναυτικών μιλίων, ανεξαρτήτως της ύπαρξης ενδιάμεσων λιμένων.</a:t>
            </a:r>
          </a:p>
        </p:txBody>
      </p:sp>
      <p:sp>
        <p:nvSpPr>
          <p:cNvPr id="3" name="Τίτλος 2"/>
          <p:cNvSpPr>
            <a:spLocks noGrp="1"/>
          </p:cNvSpPr>
          <p:nvPr>
            <p:ph type="title"/>
          </p:nvPr>
        </p:nvSpPr>
        <p:spPr/>
        <p:txBody>
          <a:bodyPr>
            <a:normAutofit/>
          </a:bodyPr>
          <a:lstStyle/>
          <a:p>
            <a:pPr lvl="0"/>
            <a:r>
              <a:rPr lang="el-GR" sz="2600" dirty="0">
                <a:effectLst>
                  <a:outerShdw blurRad="38100" dist="38100" dir="2700000" algn="tl">
                    <a:srgbClr val="000000">
                      <a:alpha val="43137"/>
                    </a:srgbClr>
                  </a:outerShdw>
                </a:effectLst>
              </a:rPr>
              <a:t>Άρθρο 2: Ορισμοί</a:t>
            </a:r>
          </a:p>
        </p:txBody>
      </p:sp>
      <p:sp>
        <p:nvSpPr>
          <p:cNvPr id="4" name="TextBox 3"/>
          <p:cNvSpPr txBox="1"/>
          <p:nvPr/>
        </p:nvSpPr>
        <p:spPr>
          <a:xfrm>
            <a:off x="539552" y="4953522"/>
            <a:ext cx="7992888" cy="954107"/>
          </a:xfrm>
          <a:prstGeom prst="rect">
            <a:avLst/>
          </a:prstGeom>
          <a:solidFill>
            <a:schemeClr val="accent4">
              <a:lumMod val="20000"/>
              <a:lumOff val="80000"/>
            </a:schemeClr>
          </a:solidFill>
        </p:spPr>
        <p:txBody>
          <a:bodyPr wrap="square" rtlCol="0">
            <a:spAutoFit/>
          </a:bodyPr>
          <a:lstStyle/>
          <a:p>
            <a:pPr marL="109728" indent="0" algn="just">
              <a:buNone/>
            </a:pPr>
            <a:r>
              <a:rPr lang="el-GR" sz="1400" dirty="0"/>
              <a:t>Τα ανωτέρω ισχύουν, εφόσον το πλοίο δεν παραμένει για το </a:t>
            </a:r>
            <a:r>
              <a:rPr lang="el-GR" sz="1400" u="sng" dirty="0">
                <a:solidFill>
                  <a:srgbClr val="FFC000"/>
                </a:solidFill>
              </a:rPr>
              <a:t>σύνολο</a:t>
            </a:r>
            <a:r>
              <a:rPr lang="el-GR" sz="1400" dirty="0"/>
              <a:t> της διανυθείσας απόστασης στα εγχώρια ύδατα. Το ίδιο ισχύει και στην περίπτωση που ο λιμένας αναχώρησης  και ο λιμένας άφιξης  και όλοι οι τυχόν ενδιάμεσοι  λιμένες βρίσκονται στην ηπειρωτική Ελλάδα, ή στο ίδιο νησί.</a:t>
            </a:r>
          </a:p>
        </p:txBody>
      </p:sp>
    </p:spTree>
    <p:extLst>
      <p:ext uri="{BB962C8B-B14F-4D97-AF65-F5344CB8AC3E}">
        <p14:creationId xmlns:p14="http://schemas.microsoft.com/office/powerpoint/2010/main" val="3499930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976717" y="908720"/>
            <a:ext cx="8181634" cy="5544616"/>
          </a:xfrm>
        </p:spPr>
        <p:txBody>
          <a:bodyPr>
            <a:noAutofit/>
          </a:bodyPr>
          <a:lstStyle/>
          <a:p>
            <a:pPr marL="109728" indent="0" algn="just">
              <a:buNone/>
            </a:pPr>
            <a:r>
              <a:rPr lang="el-GR" sz="1400" dirty="0"/>
              <a:t>Από τους ως άνω ορισμούς προκύπτει:</a:t>
            </a:r>
          </a:p>
          <a:p>
            <a:pPr marL="109728" indent="0" algn="just">
              <a:buNone/>
            </a:pPr>
            <a:r>
              <a:rPr lang="el-GR" sz="1400" dirty="0"/>
              <a:t> </a:t>
            </a:r>
            <a:r>
              <a:rPr lang="el-GR" sz="1400" b="1" dirty="0"/>
              <a:t>Ως </a:t>
            </a:r>
            <a:r>
              <a:rPr lang="el-GR" sz="1400" b="1" dirty="0">
                <a:solidFill>
                  <a:schemeClr val="accent1">
                    <a:lumMod val="75000"/>
                  </a:schemeClr>
                </a:solidFill>
              </a:rPr>
              <a:t>ανοιχτή θάλασσα</a:t>
            </a:r>
            <a:r>
              <a:rPr lang="el-GR" sz="1400" dirty="0">
                <a:solidFill>
                  <a:schemeClr val="accent1">
                    <a:lumMod val="75000"/>
                  </a:schemeClr>
                </a:solidFill>
              </a:rPr>
              <a:t> </a:t>
            </a:r>
            <a:r>
              <a:rPr lang="el-GR" sz="1400" dirty="0"/>
              <a:t>θεωρείται ο θαλάσσιος χώρος πέραν των </a:t>
            </a:r>
            <a:r>
              <a:rPr lang="el-GR" sz="1400" b="1" dirty="0">
                <a:solidFill>
                  <a:schemeClr val="accent1">
                    <a:lumMod val="75000"/>
                  </a:schemeClr>
                </a:solidFill>
              </a:rPr>
              <a:t>6 ναυτικών μιλίων (χωρικά ύδατα)</a:t>
            </a:r>
            <a:endParaRPr lang="el-GR" sz="1400" dirty="0">
              <a:solidFill>
                <a:schemeClr val="accent1">
                  <a:lumMod val="75000"/>
                </a:schemeClr>
              </a:solidFill>
            </a:endParaRPr>
          </a:p>
          <a:p>
            <a:pPr marL="109728" indent="0" algn="just">
              <a:buNone/>
            </a:pPr>
            <a:r>
              <a:rPr lang="el-GR" sz="1400" b="1" dirty="0">
                <a:solidFill>
                  <a:schemeClr val="accent1">
                    <a:lumMod val="75000"/>
                  </a:schemeClr>
                </a:solidFill>
              </a:rPr>
              <a:t>Για τους προκαθορισμένους πλόες</a:t>
            </a:r>
            <a:r>
              <a:rPr lang="el-GR" sz="1400" dirty="0">
                <a:solidFill>
                  <a:schemeClr val="accent1">
                    <a:lumMod val="75000"/>
                  </a:schemeClr>
                </a:solidFill>
              </a:rPr>
              <a:t>, </a:t>
            </a:r>
            <a:r>
              <a:rPr lang="el-GR" sz="1400" dirty="0"/>
              <a:t>για τους οποίους ο λιμένας άφιξης έχει προσδιορισθεί πριν την έναρξη αυτού, η διανυόμενη απόσταση πρέπει να είναι </a:t>
            </a:r>
            <a:r>
              <a:rPr lang="el-GR" sz="1400" b="1" dirty="0"/>
              <a:t>μεγαλύτερη των 12 μιλίων.</a:t>
            </a:r>
            <a:r>
              <a:rPr lang="el-GR" sz="1400" dirty="0"/>
              <a:t> </a:t>
            </a:r>
          </a:p>
          <a:p>
            <a:pPr marL="109728" indent="0" algn="just">
              <a:buNone/>
            </a:pPr>
            <a:r>
              <a:rPr lang="el-GR" sz="1400" b="1" dirty="0">
                <a:solidFill>
                  <a:schemeClr val="accent1">
                    <a:lumMod val="75000"/>
                  </a:schemeClr>
                </a:solidFill>
              </a:rPr>
              <a:t>Όμως για τα δρομολογημένα πλοία ή ημερόπλοια ν. 4256/2014 </a:t>
            </a:r>
            <a:r>
              <a:rPr lang="el-GR" sz="1400" dirty="0">
                <a:solidFill>
                  <a:schemeClr val="accent1">
                    <a:lumMod val="75000"/>
                  </a:schemeClr>
                </a:solidFill>
              </a:rPr>
              <a:t> </a:t>
            </a:r>
            <a:r>
              <a:rPr lang="el-GR" sz="1400" dirty="0"/>
              <a:t>ως ταξίδι στην ανοιχτή θάλασσα θεωρείται όταν η διανυθείσα απόσταση από τον λιμένα αναχώρησης μέχρι την επιστροφή του ξεπερνά τα </a:t>
            </a:r>
            <a:r>
              <a:rPr lang="el-GR" sz="1400" b="1" dirty="0"/>
              <a:t>24 ναυτικά μίλια</a:t>
            </a:r>
            <a:r>
              <a:rPr lang="el-GR" sz="1400" dirty="0"/>
              <a:t>, υπό τον όρο </a:t>
            </a:r>
            <a:r>
              <a:rPr lang="el-GR" sz="1400" b="1" u="sng" dirty="0"/>
              <a:t>ότι ένα μέρος της διανυθείσας απόστασης βρίσκεται εκτός χωρικών υδάτων.</a:t>
            </a:r>
            <a:endParaRPr lang="el-GR" sz="1400" dirty="0"/>
          </a:p>
          <a:p>
            <a:pPr marL="109728" indent="0">
              <a:buNone/>
            </a:pPr>
            <a:endParaRPr lang="el-GR" sz="1400" dirty="0"/>
          </a:p>
          <a:p>
            <a:pPr marL="109728" indent="0">
              <a:buNone/>
            </a:pPr>
            <a:r>
              <a:rPr lang="el-GR" sz="1400" dirty="0"/>
              <a:t>Επομένως ένα δρομολογημένο πλοίο που εκτελεί κυκλικά ταξίδια μόνο σε ελληνικά νησιά ή σε λιμένες που βρίσκονται στην ηπειρωτική Ελλάδα ή στο ίδιο νησί, δεν ξεπερνά τα 24 μίλια και δεν  εξέρχεται των χωρικών υδάτων σε καμία ενδιάμεση διαδρομή, </a:t>
            </a:r>
            <a:r>
              <a:rPr lang="el-GR" sz="1400" b="1" u="sng" dirty="0">
                <a:solidFill>
                  <a:schemeClr val="accent1">
                    <a:lumMod val="75000"/>
                  </a:schemeClr>
                </a:solidFill>
              </a:rPr>
              <a:t>δεν θεωρείται ότι πληροί τον όρο της ανοιχτής θάλασσας προκειμένου να δικαιούται τις απαλλαγές που προβλέπονται από την </a:t>
            </a:r>
            <a:r>
              <a:rPr lang="el-GR" sz="1400" b="1" u="sng" dirty="0" err="1">
                <a:solidFill>
                  <a:schemeClr val="accent1">
                    <a:lumMod val="75000"/>
                  </a:schemeClr>
                </a:solidFill>
              </a:rPr>
              <a:t>περ</a:t>
            </a:r>
            <a:r>
              <a:rPr lang="el-GR" sz="1400" b="1" u="sng" dirty="0">
                <a:solidFill>
                  <a:schemeClr val="accent1">
                    <a:lumMod val="75000"/>
                  </a:schemeClr>
                </a:solidFill>
              </a:rPr>
              <a:t>. α, γ, δ, και ε της παραγράφου 1 του άρθρου 27 του Ν. 2859/00.</a:t>
            </a:r>
            <a:endParaRPr lang="el-GR" sz="1400" dirty="0">
              <a:solidFill>
                <a:schemeClr val="accent1">
                  <a:lumMod val="75000"/>
                </a:schemeClr>
              </a:solidFill>
            </a:endParaRPr>
          </a:p>
          <a:p>
            <a:pPr marL="109728" indent="0">
              <a:buNone/>
            </a:pPr>
            <a:r>
              <a:rPr lang="el-GR" sz="1400" b="1" u="sng" dirty="0">
                <a:solidFill>
                  <a:srgbClr val="00B0F0"/>
                </a:solidFill>
                <a:effectLst>
                  <a:outerShdw blurRad="38100" dist="38100" dir="2700000" algn="tl">
                    <a:srgbClr val="000000">
                      <a:alpha val="43137"/>
                    </a:srgbClr>
                  </a:outerShdw>
                </a:effectLst>
              </a:rPr>
              <a:t>Αντίθετα,</a:t>
            </a:r>
            <a:r>
              <a:rPr lang="el-GR" sz="1400" dirty="0"/>
              <a:t> τα ημερόπλοια που δεν έχουν συγκεκριμένο λιμάνι άφιξης, αλλά εκτελούν κυκλικά ταξίδια από το λιμάνι αναχώρησης σε διάφορα λιμάνια ή και χωρίς να προσεγγίζουν σε ενδιάμεσα λιμάνια και επιστρέφουν στο λιμάνι αναχώρησης και υπό τον όρο ότι ένα μέρος της διανυόμενης ποσότητας βρίσκεται </a:t>
            </a:r>
            <a:r>
              <a:rPr lang="el-GR" sz="1400" b="1" u="sng" dirty="0">
                <a:effectLst>
                  <a:outerShdw blurRad="38100" dist="38100" dir="2700000" algn="tl">
                    <a:srgbClr val="000000">
                      <a:alpha val="43137"/>
                    </a:srgbClr>
                  </a:outerShdw>
                </a:effectLst>
              </a:rPr>
              <a:t>εκτός εγχωρίων υδάτων, καλύπτουν την προϋπόθεση της ανοιχτής θάλασσας εφόσον η συνολική απόσταση ξεπερνά τα 24 ναυτικά μίλια.</a:t>
            </a:r>
            <a:endParaRPr lang="el-GR" sz="1400" dirty="0">
              <a:effectLst>
                <a:outerShdw blurRad="38100" dist="38100" dir="2700000" algn="tl">
                  <a:srgbClr val="000000">
                    <a:alpha val="43137"/>
                  </a:srgbClr>
                </a:outerShdw>
              </a:effectLst>
            </a:endParaRPr>
          </a:p>
        </p:txBody>
      </p:sp>
      <p:sp>
        <p:nvSpPr>
          <p:cNvPr id="3" name="Τίτλος 2"/>
          <p:cNvSpPr>
            <a:spLocks noGrp="1"/>
          </p:cNvSpPr>
          <p:nvPr>
            <p:ph type="title"/>
          </p:nvPr>
        </p:nvSpPr>
        <p:spPr>
          <a:xfrm>
            <a:off x="1403648" y="188640"/>
            <a:ext cx="7293496" cy="778098"/>
          </a:xfrm>
        </p:spPr>
        <p:txBody>
          <a:bodyPr/>
          <a:lstStyle/>
          <a:p>
            <a:r>
              <a:rPr lang="el-GR" sz="2600" dirty="0"/>
              <a:t>Σχόλια</a:t>
            </a:r>
          </a:p>
        </p:txBody>
      </p:sp>
      <p:sp>
        <p:nvSpPr>
          <p:cNvPr id="4" name="Στρογγυλεμένο ορθογώνιο 3"/>
          <p:cNvSpPr/>
          <p:nvPr/>
        </p:nvSpPr>
        <p:spPr>
          <a:xfrm>
            <a:off x="467544" y="3501008"/>
            <a:ext cx="8424936" cy="136815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Στρογγυλεμένο ορθογώνιο 4"/>
          <p:cNvSpPr/>
          <p:nvPr/>
        </p:nvSpPr>
        <p:spPr>
          <a:xfrm>
            <a:off x="782854" y="5013176"/>
            <a:ext cx="8352928" cy="136815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6" name="Εικόνα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4802" y="1"/>
            <a:ext cx="936104" cy="936104"/>
          </a:xfrm>
          <a:prstGeom prst="rect">
            <a:avLst/>
          </a:prstGeom>
        </p:spPr>
      </p:pic>
      <p:pic>
        <p:nvPicPr>
          <p:cNvPr id="7" name="Εικόνα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367279"/>
            <a:ext cx="1155584" cy="1213849"/>
          </a:xfrm>
          <a:prstGeom prst="rect">
            <a:avLst/>
          </a:prstGeom>
        </p:spPr>
      </p:pic>
    </p:spTree>
    <p:extLst>
      <p:ext uri="{BB962C8B-B14F-4D97-AF65-F5344CB8AC3E}">
        <p14:creationId xmlns:p14="http://schemas.microsoft.com/office/powerpoint/2010/main" val="3009121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Εικόνα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50" y="0"/>
            <a:ext cx="1115616" cy="1171866"/>
          </a:xfrm>
          <a:prstGeom prst="rect">
            <a:avLst/>
          </a:prstGeom>
        </p:spPr>
      </p:pic>
      <p:pic>
        <p:nvPicPr>
          <p:cNvPr id="4" name="Εικόνα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275" y="3501008"/>
            <a:ext cx="1889943" cy="1123574"/>
          </a:xfrm>
          <a:prstGeom prst="rect">
            <a:avLst/>
          </a:prstGeom>
        </p:spPr>
      </p:pic>
      <p:sp>
        <p:nvSpPr>
          <p:cNvPr id="2" name="Θέση περιεχομένου 1"/>
          <p:cNvSpPr>
            <a:spLocks noGrp="1"/>
          </p:cNvSpPr>
          <p:nvPr>
            <p:ph idx="1"/>
          </p:nvPr>
        </p:nvSpPr>
        <p:spPr>
          <a:xfrm>
            <a:off x="971600" y="692696"/>
            <a:ext cx="7725544" cy="5911764"/>
          </a:xfrm>
        </p:spPr>
        <p:txBody>
          <a:bodyPr>
            <a:normAutofit fontScale="55000" lnSpcReduction="20000"/>
          </a:bodyPr>
          <a:lstStyle/>
          <a:p>
            <a:pPr marL="109728" indent="0">
              <a:buNone/>
            </a:pPr>
            <a:r>
              <a:rPr lang="el-GR" dirty="0"/>
              <a:t>Από τα παραπάνω προκύπτει ότι:</a:t>
            </a:r>
          </a:p>
          <a:p>
            <a:pPr algn="just"/>
            <a:r>
              <a:rPr lang="el-GR" dirty="0"/>
              <a:t>Για να θεωρηθεί ότι ένα πλοίο εκτελεί ταξίδια στην </a:t>
            </a:r>
            <a:r>
              <a:rPr lang="el-GR" u="sng" dirty="0">
                <a:solidFill>
                  <a:schemeClr val="accent1">
                    <a:lumMod val="75000"/>
                  </a:schemeClr>
                </a:solidFill>
                <a:effectLst>
                  <a:outerShdw blurRad="38100" dist="38100" dir="2700000" algn="tl">
                    <a:srgbClr val="000000">
                      <a:alpha val="43137"/>
                    </a:srgbClr>
                  </a:outerShdw>
                </a:effectLst>
              </a:rPr>
              <a:t>ανοιχτή θάλασσα</a:t>
            </a:r>
            <a:r>
              <a:rPr lang="el-GR" dirty="0">
                <a:effectLst>
                  <a:outerShdw blurRad="38100" dist="38100" dir="2700000" algn="tl">
                    <a:srgbClr val="000000">
                      <a:alpha val="43137"/>
                    </a:srgbClr>
                  </a:outerShdw>
                </a:effectLst>
              </a:rPr>
              <a:t> </a:t>
            </a:r>
            <a:r>
              <a:rPr lang="el-GR" dirty="0"/>
              <a:t>πρέπει η διανυόμενη απόσταση μεταξύ του λιμένα αναχώρησης και λιμένα άφιξης να υπερβαίνει τα </a:t>
            </a:r>
            <a:r>
              <a:rPr lang="el-GR" b="1" u="sng" dirty="0">
                <a:solidFill>
                  <a:srgbClr val="00B0F0"/>
                </a:solidFill>
              </a:rPr>
              <a:t>12 </a:t>
            </a:r>
            <a:r>
              <a:rPr lang="el-GR" dirty="0">
                <a:solidFill>
                  <a:srgbClr val="00B0F0"/>
                </a:solidFill>
              </a:rPr>
              <a:t>ναυτικά μίλια</a:t>
            </a:r>
            <a:r>
              <a:rPr lang="el-GR" dirty="0"/>
              <a:t>.</a:t>
            </a:r>
          </a:p>
          <a:p>
            <a:pPr algn="just"/>
            <a:r>
              <a:rPr lang="el-GR" dirty="0"/>
              <a:t>Με βάση αυτόν τον ορισμό μπορούμε να συμπεράνουμε ότι τα πλοία που</a:t>
            </a:r>
            <a:r>
              <a:rPr lang="el-GR" b="1" u="sng" dirty="0"/>
              <a:t> δεν </a:t>
            </a:r>
            <a:r>
              <a:rPr lang="el-GR" dirty="0"/>
              <a:t>καλύπτουν την έννοια της ανοιχτής θάλασσας για την απαλλαγή από ΦΠΑ είναι:</a:t>
            </a:r>
          </a:p>
          <a:p>
            <a:pPr algn="just"/>
            <a:r>
              <a:rPr lang="el-GR" dirty="0"/>
              <a:t>α) Τα δρομολογημένα πλοία που εκτελούν </a:t>
            </a:r>
            <a:r>
              <a:rPr lang="el-GR" b="1" dirty="0">
                <a:solidFill>
                  <a:schemeClr val="accent1">
                    <a:lumMod val="75000"/>
                  </a:schemeClr>
                </a:solidFill>
                <a:effectLst>
                  <a:outerShdw blurRad="38100" dist="38100" dir="2700000" algn="tl">
                    <a:srgbClr val="000000">
                      <a:alpha val="43137"/>
                    </a:srgbClr>
                  </a:outerShdw>
                </a:effectLst>
              </a:rPr>
              <a:t>προκαθορισμένους πλόες</a:t>
            </a:r>
            <a:r>
              <a:rPr lang="el-GR" dirty="0">
                <a:solidFill>
                  <a:schemeClr val="accent1">
                    <a:lumMod val="75000"/>
                  </a:schemeClr>
                </a:solidFill>
                <a:effectLst>
                  <a:outerShdw blurRad="38100" dist="38100" dir="2700000" algn="tl">
                    <a:srgbClr val="000000">
                      <a:alpha val="43137"/>
                    </a:srgbClr>
                  </a:outerShdw>
                </a:effectLst>
              </a:rPr>
              <a:t> </a:t>
            </a:r>
            <a:r>
              <a:rPr lang="el-GR" dirty="0"/>
              <a:t>μεταξύ δύο λιμανιών του εσωτερικού η απόσταση των οποίων </a:t>
            </a:r>
            <a:r>
              <a:rPr lang="el-GR" b="1" u="sng" dirty="0">
                <a:solidFill>
                  <a:schemeClr val="accent1">
                    <a:lumMod val="75000"/>
                  </a:schemeClr>
                </a:solidFill>
              </a:rPr>
              <a:t>δεν</a:t>
            </a:r>
            <a:r>
              <a:rPr lang="el-GR" dirty="0">
                <a:solidFill>
                  <a:schemeClr val="accent1">
                    <a:lumMod val="75000"/>
                  </a:schemeClr>
                </a:solidFill>
              </a:rPr>
              <a:t> </a:t>
            </a:r>
            <a:r>
              <a:rPr lang="el-GR" dirty="0"/>
              <a:t>ξεπερνά τα 12 μίλια. Τέτοια πλοία είναι συνήθως τα </a:t>
            </a:r>
            <a:r>
              <a:rPr lang="en-US" dirty="0"/>
              <a:t>ferryboat </a:t>
            </a:r>
            <a:r>
              <a:rPr lang="el-GR" dirty="0"/>
              <a:t>που εξυπηρετούν μικρές αποστάσεις όπως είναι αυτά που εξυπηρετούν τα λιμάνια: Πέραμα – Σαλαμίνα, Ρίο - </a:t>
            </a:r>
            <a:r>
              <a:rPr lang="el-GR" dirty="0" err="1"/>
              <a:t>Αντίριο</a:t>
            </a:r>
            <a:r>
              <a:rPr lang="el-GR" dirty="0"/>
              <a:t>, κ.α. .</a:t>
            </a:r>
            <a:r>
              <a:rPr lang="el-GR" b="1" dirty="0"/>
              <a:t> </a:t>
            </a:r>
            <a:r>
              <a:rPr lang="el-GR" dirty="0"/>
              <a:t> </a:t>
            </a:r>
          </a:p>
          <a:p>
            <a:pPr algn="just"/>
            <a:r>
              <a:rPr lang="el-GR" dirty="0"/>
              <a:t>β) Τα δρομολογημένα πλοία που εκτελούν ταξίδια κατά μήκος των ακτών τα οποία ή δεν ξεπερνούν τα 24 μίλια ή τα ξεπερνούν αλλά  σε κανένα τμήμα της διαδρομής </a:t>
            </a:r>
            <a:r>
              <a:rPr lang="el-GR" b="1" u="sng" dirty="0">
                <a:solidFill>
                  <a:schemeClr val="accent1">
                    <a:lumMod val="75000"/>
                  </a:schemeClr>
                </a:solidFill>
              </a:rPr>
              <a:t>δεν</a:t>
            </a:r>
            <a:r>
              <a:rPr lang="el-GR" dirty="0">
                <a:solidFill>
                  <a:schemeClr val="accent1">
                    <a:lumMod val="75000"/>
                  </a:schemeClr>
                </a:solidFill>
              </a:rPr>
              <a:t> </a:t>
            </a:r>
            <a:r>
              <a:rPr lang="el-GR" dirty="0"/>
              <a:t>εξέρχονται από τα 6 μίλια από την ακτή. </a:t>
            </a:r>
          </a:p>
          <a:p>
            <a:pPr marL="109728" indent="0" algn="just">
              <a:buNone/>
            </a:pPr>
            <a:endParaRPr lang="el-GR" b="1" u="sng" dirty="0">
              <a:solidFill>
                <a:schemeClr val="accent1">
                  <a:lumMod val="75000"/>
                </a:schemeClr>
              </a:solidFill>
            </a:endParaRPr>
          </a:p>
          <a:p>
            <a:pPr marL="109728" indent="0" algn="just">
              <a:buNone/>
            </a:pPr>
            <a:endParaRPr lang="el-GR" b="1" u="sng" dirty="0">
              <a:solidFill>
                <a:schemeClr val="accent1">
                  <a:lumMod val="75000"/>
                </a:schemeClr>
              </a:solidFill>
            </a:endParaRPr>
          </a:p>
          <a:p>
            <a:pPr marL="109728" indent="0" algn="just">
              <a:buNone/>
            </a:pPr>
            <a:endParaRPr lang="el-GR" b="1" u="sng" dirty="0">
              <a:solidFill>
                <a:schemeClr val="accent1">
                  <a:lumMod val="75000"/>
                </a:schemeClr>
              </a:solidFill>
            </a:endParaRPr>
          </a:p>
          <a:p>
            <a:pPr marL="109728" indent="0" algn="just">
              <a:buNone/>
            </a:pPr>
            <a:r>
              <a:rPr lang="el-GR" b="1" u="sng" dirty="0" err="1">
                <a:solidFill>
                  <a:schemeClr val="accent1">
                    <a:lumMod val="75000"/>
                  </a:schemeClr>
                </a:solidFill>
              </a:rPr>
              <a:t>Ενα</a:t>
            </a:r>
            <a:r>
              <a:rPr lang="el-GR" b="1" u="sng" dirty="0">
                <a:solidFill>
                  <a:schemeClr val="accent1">
                    <a:lumMod val="75000"/>
                  </a:schemeClr>
                </a:solidFill>
              </a:rPr>
              <a:t> πλοίο που εκτελεί το γύρο ενός νησιού</a:t>
            </a:r>
            <a:r>
              <a:rPr lang="el-GR" dirty="0">
                <a:solidFill>
                  <a:schemeClr val="accent1">
                    <a:lumMod val="75000"/>
                  </a:schemeClr>
                </a:solidFill>
              </a:rPr>
              <a:t> </a:t>
            </a:r>
            <a:r>
              <a:rPr lang="el-GR" dirty="0"/>
              <a:t>αλλά η διανυόμενη απόσταση από την αναχώρηση μέχρι την επιστροφή </a:t>
            </a:r>
            <a:r>
              <a:rPr lang="el-GR" b="1" u="sng" dirty="0"/>
              <a:t>δεν </a:t>
            </a:r>
            <a:r>
              <a:rPr lang="el-GR" dirty="0"/>
              <a:t>ξεπερνά </a:t>
            </a:r>
            <a:r>
              <a:rPr lang="el-GR" b="1" u="sng" dirty="0"/>
              <a:t>τα 24 μίλια</a:t>
            </a:r>
            <a:r>
              <a:rPr lang="el-GR" dirty="0"/>
              <a:t> </a:t>
            </a:r>
            <a:r>
              <a:rPr lang="el-GR" b="1" u="sng" dirty="0"/>
              <a:t>δεν πληροί τον όρο της ανοιχτής θάλασσας. </a:t>
            </a:r>
            <a:endParaRPr lang="el-GR" dirty="0"/>
          </a:p>
          <a:p>
            <a:pPr marL="109728" indent="0" algn="just">
              <a:buNone/>
            </a:pPr>
            <a:endParaRPr lang="el-GR" b="1" u="sng" dirty="0"/>
          </a:p>
          <a:p>
            <a:pPr marL="109728" indent="0" algn="just">
              <a:buNone/>
            </a:pPr>
            <a:r>
              <a:rPr lang="el-GR" b="1" u="sng" dirty="0">
                <a:solidFill>
                  <a:schemeClr val="accent1">
                    <a:lumMod val="75000"/>
                  </a:schemeClr>
                </a:solidFill>
              </a:rPr>
              <a:t>Επίσης ένα πλοίο που εκτελεί το γύρο ενός νησιού</a:t>
            </a:r>
            <a:r>
              <a:rPr lang="el-GR" dirty="0">
                <a:solidFill>
                  <a:schemeClr val="accent1">
                    <a:lumMod val="75000"/>
                  </a:schemeClr>
                </a:solidFill>
              </a:rPr>
              <a:t> </a:t>
            </a:r>
            <a:r>
              <a:rPr lang="el-GR" dirty="0"/>
              <a:t>και η διανυόμενη απόσταση είναι μεγαλύτερη των 24 μιλίων </a:t>
            </a:r>
            <a:r>
              <a:rPr lang="el-GR" dirty="0">
                <a:solidFill>
                  <a:schemeClr val="accent1">
                    <a:lumMod val="75000"/>
                  </a:schemeClr>
                </a:solidFill>
              </a:rPr>
              <a:t>αλλά </a:t>
            </a:r>
            <a:r>
              <a:rPr lang="el-GR" b="1" u="sng" dirty="0">
                <a:solidFill>
                  <a:schemeClr val="accent1">
                    <a:lumMod val="75000"/>
                  </a:schemeClr>
                </a:solidFill>
              </a:rPr>
              <a:t>δεν εξέρχεται των χωρικών υδάτων</a:t>
            </a:r>
            <a:r>
              <a:rPr lang="el-GR" dirty="0">
                <a:solidFill>
                  <a:schemeClr val="accent1">
                    <a:lumMod val="75000"/>
                  </a:schemeClr>
                </a:solidFill>
              </a:rPr>
              <a:t> </a:t>
            </a:r>
            <a:r>
              <a:rPr lang="el-GR" dirty="0"/>
              <a:t>σε καμία ενδιάμεση διαδρομή </a:t>
            </a:r>
            <a:r>
              <a:rPr lang="el-GR" b="1" u="sng" dirty="0"/>
              <a:t>δεν πληροί τον όρο της ανοιχτής θάλασσας.</a:t>
            </a:r>
            <a:endParaRPr lang="el-GR" dirty="0"/>
          </a:p>
          <a:p>
            <a:pPr marL="109728" indent="0">
              <a:buNone/>
            </a:pPr>
            <a:endParaRPr lang="el-GR" dirty="0"/>
          </a:p>
        </p:txBody>
      </p:sp>
    </p:spTree>
    <p:extLst>
      <p:ext uri="{BB962C8B-B14F-4D97-AF65-F5344CB8AC3E}">
        <p14:creationId xmlns:p14="http://schemas.microsoft.com/office/powerpoint/2010/main" val="19406172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Εικόνα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19832" y="620688"/>
            <a:ext cx="520160" cy="520160"/>
          </a:xfrm>
          <a:prstGeom prst="rect">
            <a:avLst/>
          </a:prstGeom>
        </p:spPr>
      </p:pic>
      <p:sp>
        <p:nvSpPr>
          <p:cNvPr id="2" name="Θέση περιεχομένου 1"/>
          <p:cNvSpPr>
            <a:spLocks noGrp="1"/>
          </p:cNvSpPr>
          <p:nvPr>
            <p:ph idx="1"/>
          </p:nvPr>
        </p:nvSpPr>
        <p:spPr>
          <a:xfrm>
            <a:off x="107504" y="1124744"/>
            <a:ext cx="8712968" cy="2304256"/>
          </a:xfrm>
        </p:spPr>
        <p:txBody>
          <a:bodyPr>
            <a:noAutofit/>
          </a:bodyPr>
          <a:lstStyle/>
          <a:p>
            <a:pPr marL="109728" indent="0" algn="just">
              <a:buNone/>
            </a:pPr>
            <a:r>
              <a:rPr lang="el-GR" sz="1250" b="1" dirty="0">
                <a:solidFill>
                  <a:schemeClr val="bg2">
                    <a:lumMod val="50000"/>
                  </a:schemeClr>
                </a:solidFill>
              </a:rPr>
              <a:t>Πέραν της ως άνω προϋπόθεσης για να θεωρηθεί ένα πλοίο ότι πληροί τον όρο της ανοιχτής θάλασσας θα πρέπει:</a:t>
            </a:r>
          </a:p>
          <a:p>
            <a:pPr marL="624078" indent="-514350">
              <a:lnSpc>
                <a:spcPct val="120000"/>
              </a:lnSpc>
              <a:buFont typeface="+mj-lt"/>
              <a:buAutoNum type="alphaUcPeriod"/>
            </a:pPr>
            <a:r>
              <a:rPr lang="el-GR" sz="1250" dirty="0"/>
              <a:t>αν πρόκειται για δρομολογημένο πλοίο που εκτελεί προκαθορισμένους πλόες, να υπερβαίνει το </a:t>
            </a:r>
            <a:r>
              <a:rPr lang="el-GR" sz="1250" b="1" dirty="0"/>
              <a:t>70% στην ανοιχτή θάλασσα και διεθνείς προορισμούς </a:t>
            </a:r>
            <a:r>
              <a:rPr lang="el-GR" sz="1250" dirty="0"/>
              <a:t>για μία χρονική περίοδο ν. 4256/2014. </a:t>
            </a:r>
          </a:p>
          <a:p>
            <a:pPr marL="624078" indent="-514350">
              <a:lnSpc>
                <a:spcPct val="120000"/>
              </a:lnSpc>
              <a:buFont typeface="+mj-lt"/>
              <a:buAutoNum type="alphaUcPeriod"/>
            </a:pPr>
            <a:r>
              <a:rPr lang="el-GR" sz="1250" dirty="0"/>
              <a:t>αν πρόκειται για επαγγελματικό τουριστικό πλοίο (ν. 4256/2014) το ποσοστό αυτό πρέπει να </a:t>
            </a:r>
            <a:r>
              <a:rPr lang="el-GR" sz="1250" b="1" dirty="0"/>
              <a:t>υπερβαίνει το 50% στην ανοιχτή θάλασσα</a:t>
            </a:r>
            <a:r>
              <a:rPr lang="el-GR" sz="1250" dirty="0"/>
              <a:t>. </a:t>
            </a:r>
          </a:p>
          <a:p>
            <a:pPr marL="109728" indent="0">
              <a:lnSpc>
                <a:spcPct val="120000"/>
              </a:lnSpc>
              <a:buNone/>
            </a:pPr>
            <a:r>
              <a:rPr lang="el-GR" sz="1250" b="1" dirty="0"/>
              <a:t>  </a:t>
            </a:r>
            <a:r>
              <a:rPr lang="el-GR" sz="1250" dirty="0"/>
              <a:t>Τα παραπάνω πλοία που πληρούν τον όρο της ανοιχτής θάλασσας για να δικαιούνται απαλλαγής από ΦΠΑ </a:t>
            </a:r>
            <a:r>
              <a:rPr lang="el-GR" sz="1250" b="1" dirty="0">
                <a:solidFill>
                  <a:schemeClr val="bg2">
                    <a:lumMod val="50000"/>
                  </a:schemeClr>
                </a:solidFill>
                <a:effectLst>
                  <a:outerShdw blurRad="38100" dist="38100" dir="2700000" algn="tl">
                    <a:srgbClr val="000000">
                      <a:alpha val="43137"/>
                    </a:srgbClr>
                  </a:outerShdw>
                </a:effectLst>
              </a:rPr>
              <a:t>θα πρέπει να αποδείξουν ότι η δραστηριότητα διενεργείται κυρίως στην ανοιχτή θάλασσα.</a:t>
            </a:r>
            <a:r>
              <a:rPr lang="el-GR" sz="1250" dirty="0"/>
              <a:t> Ως διενεργούμενη δραστηριότητα κυρίως σε ανοιχτή θάλασσα θεωρείται:</a:t>
            </a:r>
          </a:p>
          <a:p>
            <a:pPr marL="109728" indent="0">
              <a:lnSpc>
                <a:spcPct val="120000"/>
              </a:lnSpc>
              <a:buNone/>
            </a:pPr>
            <a:endParaRPr lang="el-GR" sz="1200" dirty="0"/>
          </a:p>
        </p:txBody>
      </p:sp>
      <p:sp>
        <p:nvSpPr>
          <p:cNvPr id="3" name="Τίτλος 2"/>
          <p:cNvSpPr>
            <a:spLocks noGrp="1"/>
          </p:cNvSpPr>
          <p:nvPr>
            <p:ph type="title"/>
          </p:nvPr>
        </p:nvSpPr>
        <p:spPr>
          <a:xfrm>
            <a:off x="529208" y="116632"/>
            <a:ext cx="8229600" cy="1143000"/>
          </a:xfrm>
        </p:spPr>
        <p:txBody>
          <a:bodyPr>
            <a:normAutofit/>
          </a:bodyPr>
          <a:lstStyle/>
          <a:p>
            <a:pPr lvl="0"/>
            <a:r>
              <a:rPr lang="el-GR" sz="2400" dirty="0">
                <a:effectLst/>
              </a:rPr>
              <a:t>Άρθρο 3: Διενέργεια δραστηριότητας κυρίως στην ανοιχτή θάλασσα.</a:t>
            </a:r>
            <a:endParaRPr lang="el-GR" sz="2400" dirty="0"/>
          </a:p>
        </p:txBody>
      </p:sp>
      <p:sp>
        <p:nvSpPr>
          <p:cNvPr id="4" name="TextBox 3"/>
          <p:cNvSpPr txBox="1"/>
          <p:nvPr/>
        </p:nvSpPr>
        <p:spPr>
          <a:xfrm>
            <a:off x="179512" y="3429000"/>
            <a:ext cx="8640960" cy="1412694"/>
          </a:xfrm>
          <a:prstGeom prst="rect">
            <a:avLst/>
          </a:prstGeom>
          <a:solidFill>
            <a:srgbClr val="F8EFAE"/>
          </a:solidFill>
        </p:spPr>
        <p:txBody>
          <a:bodyPr wrap="square" rtlCol="0">
            <a:spAutoFit/>
          </a:bodyPr>
          <a:lstStyle/>
          <a:p>
            <a:pPr algn="just">
              <a:lnSpc>
                <a:spcPct val="120000"/>
              </a:lnSpc>
            </a:pPr>
            <a:r>
              <a:rPr lang="el-GR" sz="1200" b="1" dirty="0">
                <a:effectLst>
                  <a:outerShdw blurRad="38100" dist="38100" dir="2700000" algn="tl">
                    <a:srgbClr val="000000">
                      <a:alpha val="43137"/>
                    </a:srgbClr>
                  </a:outerShdw>
                </a:effectLst>
              </a:rPr>
              <a:t>Για τα δρομολογημένα πλοία </a:t>
            </a:r>
            <a:r>
              <a:rPr lang="el-GR" sz="1200" dirty="0"/>
              <a:t>που εκτελούν προκαθορισμένους πλόες ή άνω του </a:t>
            </a:r>
            <a:r>
              <a:rPr lang="el-GR" sz="1200" b="1" dirty="0"/>
              <a:t>70%</a:t>
            </a:r>
            <a:r>
              <a:rPr lang="el-GR" sz="1200" dirty="0"/>
              <a:t> δραστηριότητα σε ανοιχτή θάλασσα για μία χρονική περίοδο.</a:t>
            </a:r>
          </a:p>
          <a:p>
            <a:pPr marL="109728" indent="0" algn="just">
              <a:lnSpc>
                <a:spcPct val="120000"/>
              </a:lnSpc>
              <a:buNone/>
            </a:pPr>
            <a:r>
              <a:rPr lang="el-GR" sz="1200" b="1" i="1" dirty="0"/>
              <a:t>πχ.  εάν ένα πλοίο είναι δρομολογημένο από τον Ιανουάριο μέχρι τον Μάιο στη γραμμή Πειραιάς – νησιά των Κυκλάδων (διαδρομή που εξέρχεται των χωρικών υδάτων) και από τον Ιούνιο μέχρι τον Δεκέμβριο είναι δρομολογημένο στη γραμμή Πειραιάς – Αίγινα (διαδρομή που δεν εξέρχεται των χωρικών υδάτων) είναι δυνατό να μη καλύπτει το 70% της δραστηριότητας στην ανοιχτή θάλασσα</a:t>
            </a:r>
          </a:p>
        </p:txBody>
      </p:sp>
      <p:sp>
        <p:nvSpPr>
          <p:cNvPr id="6" name="TextBox 5"/>
          <p:cNvSpPr txBox="1"/>
          <p:nvPr/>
        </p:nvSpPr>
        <p:spPr>
          <a:xfrm>
            <a:off x="231620" y="4997152"/>
            <a:ext cx="8588852" cy="1698927"/>
          </a:xfrm>
          <a:prstGeom prst="rect">
            <a:avLst/>
          </a:prstGeom>
          <a:solidFill>
            <a:srgbClr val="F8EFAE"/>
          </a:solidFill>
        </p:spPr>
        <p:txBody>
          <a:bodyPr wrap="square" rtlCol="0">
            <a:spAutoFit/>
          </a:bodyPr>
          <a:lstStyle/>
          <a:p>
            <a:pPr algn="just">
              <a:lnSpc>
                <a:spcPct val="120000"/>
              </a:lnSpc>
            </a:pPr>
            <a:r>
              <a:rPr lang="el-GR" sz="1200" b="1" dirty="0"/>
              <a:t>Για επαγγελματικά τουριστικά η άνω του 50%  δραστηριότητα στην ανοιχτή θάλασσα</a:t>
            </a:r>
          </a:p>
          <a:p>
            <a:pPr algn="just">
              <a:lnSpc>
                <a:spcPct val="120000"/>
              </a:lnSpc>
            </a:pPr>
            <a:r>
              <a:rPr lang="el-GR" sz="1200" b="1" i="1" dirty="0"/>
              <a:t>π.χ.</a:t>
            </a:r>
            <a:r>
              <a:rPr lang="el-GR" sz="1200" i="1" dirty="0"/>
              <a:t>  εάν ένα επαγγελματικό τουριστικό πλοίο είναι δρομολογημένο να εκτελεί από τον Ιανουάριο μέχρι τον Μάιο τουριστικούς γύρους ενός νησιού (</a:t>
            </a:r>
            <a:r>
              <a:rPr lang="el-GR" sz="1200" i="1" dirty="0" err="1"/>
              <a:t>π.χ</a:t>
            </a:r>
            <a:r>
              <a:rPr lang="el-GR" sz="1200" i="1" dirty="0"/>
              <a:t> Ζάκυνθος) στους οποίους δεν εξέρχεται των χωρικών υδάτων και από τον Ιούνιο μέχρι τον Δεκέμβριο δρομολογείται για τη διαδρομή </a:t>
            </a:r>
            <a:r>
              <a:rPr lang="el-GR" sz="1200" i="1" dirty="0" err="1"/>
              <a:t>Κυλήνη</a:t>
            </a:r>
            <a:r>
              <a:rPr lang="el-GR" sz="1200" i="1" dirty="0"/>
              <a:t> – Ζάκυνθος – Κεφαλονιά (γύρο Ιονίων νησιών) στην οποία εξέρχεται των χωρικών υδάτων είναι δυνατό να αποδείξει ότι διενεργεί το 50% της δραστηριότητας στην ανοιχτή θάλασσα.</a:t>
            </a:r>
          </a:p>
          <a:p>
            <a:endParaRPr lang="el-GR" dirty="0"/>
          </a:p>
        </p:txBody>
      </p:sp>
    </p:spTree>
    <p:extLst>
      <p:ext uri="{BB962C8B-B14F-4D97-AF65-F5344CB8AC3E}">
        <p14:creationId xmlns:p14="http://schemas.microsoft.com/office/powerpoint/2010/main" val="8856303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Συγκέντρωση">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462</TotalTime>
  <Words>2750</Words>
  <Application>Microsoft Office PowerPoint</Application>
  <PresentationFormat>Προβολή στην οθόνη (4:3)</PresentationFormat>
  <Paragraphs>148</Paragraphs>
  <Slides>18</Slides>
  <Notes>6</Notes>
  <HiddenSlides>0</HiddenSlides>
  <MMClips>0</MMClips>
  <ScaleCrop>false</ScaleCrop>
  <HeadingPairs>
    <vt:vector size="6" baseType="variant">
      <vt:variant>
        <vt:lpstr>Γραμματοσειρές που χρησιμοποιούνται</vt:lpstr>
      </vt:variant>
      <vt:variant>
        <vt:i4>8</vt:i4>
      </vt:variant>
      <vt:variant>
        <vt:lpstr>Θέμα</vt:lpstr>
      </vt:variant>
      <vt:variant>
        <vt:i4>1</vt:i4>
      </vt:variant>
      <vt:variant>
        <vt:lpstr>Τίτλοι διαφανειών</vt:lpstr>
      </vt:variant>
      <vt:variant>
        <vt:i4>18</vt:i4>
      </vt:variant>
    </vt:vector>
  </HeadingPairs>
  <TitlesOfParts>
    <vt:vector size="27" baseType="lpstr">
      <vt:lpstr>Arial</vt:lpstr>
      <vt:lpstr>Calibri</vt:lpstr>
      <vt:lpstr>Courier New</vt:lpstr>
      <vt:lpstr>Lucida Sans Unicode</vt:lpstr>
      <vt:lpstr>Verdana</vt:lpstr>
      <vt:lpstr>Wingdings</vt:lpstr>
      <vt:lpstr>Wingdings 2</vt:lpstr>
      <vt:lpstr>Wingdings 3</vt:lpstr>
      <vt:lpstr>Συγκέντρωση</vt:lpstr>
      <vt:lpstr>Όροι και προϋποθέσεις για την εκπλήρωση του όρου εκτέλεσης πλόων ανοιχτής θάλασσας για την απαλλαγή από ΦΠΑ σύμφωνα με την περ. α) της παραγράφου 1 του άρθρου 27 του κώδικα ΦΠΑ (Ν. 2859/00), σύμφωνα με την  ΚΥΑ ΠΟΛ 1177/2018 (ΦΕΚ 4420/Β).           </vt:lpstr>
      <vt:lpstr>Με το Ν. 4514/2018 άρθρο 111 τροποποιήθηκε η περ. α) της παραγράφου 1 του άρθρου 27 του Κώδικα ΦΠΑ (Ν. 2859/00).</vt:lpstr>
      <vt:lpstr>Προϋποθέσεις για την απαλλαγή Φ.Π.Α.</vt:lpstr>
      <vt:lpstr>Νέα προϋπόθεση για την απαλλαγή Φ.Π.Α.</vt:lpstr>
      <vt:lpstr>Προϋποθέσεις και όροι για να θεωρηθεί αν ένα πλοίο διενεργεί δραστηριότητα στην «ανοιχτή θάλασσα»</vt:lpstr>
      <vt:lpstr>Άρθρο 2: Ορισμοί</vt:lpstr>
      <vt:lpstr>Σχόλια</vt:lpstr>
      <vt:lpstr>Παρουσίαση του PowerPoint</vt:lpstr>
      <vt:lpstr>Άρθρο 3: Διενέργεια δραστηριότητας κυρίως στην ανοιχτή θάλασσα.</vt:lpstr>
      <vt:lpstr>Άρθρο 3: Διενέργεια δραστηριότητας κυρίως στην ανοιχτή θάλασσα (συνέχεια)</vt:lpstr>
      <vt:lpstr>Δεν θεωρείται ότι εκτελούν πλόες στην ανοιχτή θάλασσα: </vt:lpstr>
      <vt:lpstr> Άρθρα 4 και 5 Απόδειξη διενέργειας δραστηριότητας κυρίως στην ανοιχτή θάλασσα </vt:lpstr>
      <vt:lpstr>Άρθρο 6 Διαδικασία απόδειξης της διενέργειας δραστηριότητας κυρίως στην ανοιχτή θάλασσα</vt:lpstr>
      <vt:lpstr>Σχόλια</vt:lpstr>
      <vt:lpstr>Άρθρο 7 μεταβατικές διατάξεις</vt:lpstr>
      <vt:lpstr>Σχόλια</vt:lpstr>
      <vt:lpstr>ΣΧΟΛΙΑ ΕΠΙ ΤΟΥ ΣΥΝΟΛΟΥ ΤΗΣ ΚΥΑ</vt:lpstr>
      <vt:lpstr>Παρουσίαση του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Όροι και προϋποθέσεις για την εκπλήρωση του όρου εκτέλεσης πλόων ανοιχτής θάλασσας για την απαλλαγή από ΦΠΑ σύμφωνα με την περ. α) της παραγράφου 1 του άρθρου 27 του κώδικα ΦΠΑ (Ν. 2859/00), σύμφωνα με την  ΚΥΑ ΠΟΛ 1177/2018 (ΦΕΚ 4420/Β).</dc:title>
  <dc:creator>ΔΗΜΗΤΡΑ Γ. ΛΙΩΣΗ</dc:creator>
  <cp:lastModifiedBy>psepe</cp:lastModifiedBy>
  <cp:revision>70</cp:revision>
  <cp:lastPrinted>2018-10-18T13:25:26Z</cp:lastPrinted>
  <dcterms:created xsi:type="dcterms:W3CDTF">2018-10-11T07:56:26Z</dcterms:created>
  <dcterms:modified xsi:type="dcterms:W3CDTF">2018-10-21T14:39:47Z</dcterms:modified>
</cp:coreProperties>
</file>