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1" r:id="rId2"/>
    <p:sldId id="283" r:id="rId3"/>
    <p:sldId id="329" r:id="rId4"/>
    <p:sldId id="330" r:id="rId5"/>
    <p:sldId id="326" r:id="rId6"/>
    <p:sldId id="302" r:id="rId7"/>
    <p:sldId id="331" r:id="rId8"/>
    <p:sldId id="332" r:id="rId9"/>
    <p:sldId id="311" r:id="rId10"/>
    <p:sldId id="335" r:id="rId11"/>
    <p:sldId id="307" r:id="rId12"/>
    <p:sldId id="334" r:id="rId13"/>
    <p:sldId id="333" r:id="rId14"/>
  </p:sldIdLst>
  <p:sldSz cx="9144000" cy="5143500" type="screen16x9"/>
  <p:notesSz cx="6794500" cy="100076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2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E73D"/>
    <a:srgbClr val="702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3" autoAdjust="0"/>
    <p:restoredTop sz="93512" autoAdjust="0"/>
  </p:normalViewPr>
  <p:slideViewPr>
    <p:cSldViewPr snapToGrid="0" showGuides="1">
      <p:cViewPr varScale="1">
        <p:scale>
          <a:sx n="89" d="100"/>
          <a:sy n="89" d="100"/>
        </p:scale>
        <p:origin x="1098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-3528" y="-114"/>
      </p:cViewPr>
      <p:guideLst>
        <p:guide orient="horz" pos="3152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38CBC9-AC6B-457D-9F63-4D1AB8E7793E}">
      <dgm:prSet phldrT="[Text]"/>
      <dgm:spPr/>
      <dgm:t>
        <a:bodyPr/>
        <a:lstStyle/>
        <a:p>
          <a:r>
            <a:rPr lang="el-GR" dirty="0"/>
            <a:t>«</a:t>
          </a:r>
          <a:r>
            <a:rPr lang="en-US" dirty="0"/>
            <a:t>infrastructure</a:t>
          </a:r>
          <a:r>
            <a:rPr lang="el-GR" dirty="0"/>
            <a:t>»</a:t>
          </a:r>
          <a:endParaRPr lang="en-US" dirty="0"/>
        </a:p>
      </dgm:t>
    </dgm:pt>
    <dgm:pt modelId="{02DFC051-974F-4AF1-85DB-FFF5F1CCD57A}" type="parTrans" cxnId="{F68BA8B4-E5E5-4A12-9338-5CF5693ADCA2}">
      <dgm:prSet/>
      <dgm:spPr/>
      <dgm:t>
        <a:bodyPr/>
        <a:lstStyle/>
        <a:p>
          <a:endParaRPr lang="en-US"/>
        </a:p>
      </dgm:t>
    </dgm:pt>
    <dgm:pt modelId="{7ACF197E-8A7D-4D14-A941-EE15BE87306C}" type="sibTrans" cxnId="{F68BA8B4-E5E5-4A12-9338-5CF5693ADCA2}">
      <dgm:prSet/>
      <dgm:spPr/>
      <dgm:t>
        <a:bodyPr/>
        <a:lstStyle/>
        <a:p>
          <a:endParaRPr lang="en-US"/>
        </a:p>
      </dgm:t>
    </dgm:pt>
    <dgm:pt modelId="{50789F86-D3CE-4C0B-B830-60161BD38E85}">
      <dgm:prSet phldrT="[Text]"/>
      <dgm:spPr/>
      <dgm:t>
        <a:bodyPr/>
        <a:lstStyle/>
        <a:p>
          <a:r>
            <a:rPr lang="en-US" dirty="0" err="1"/>
            <a:t>Erp</a:t>
          </a:r>
          <a:r>
            <a:rPr lang="en-US" dirty="0"/>
            <a:t> for Members Management </a:t>
          </a:r>
        </a:p>
      </dgm:t>
    </dgm:pt>
    <dgm:pt modelId="{6D6B568F-9C4B-44DB-A886-035491FEC9C2}" type="parTrans" cxnId="{1593062C-A63F-4042-94C9-FF0880BD82E8}">
      <dgm:prSet/>
      <dgm:spPr/>
      <dgm:t>
        <a:bodyPr/>
        <a:lstStyle/>
        <a:p>
          <a:endParaRPr lang="en-US"/>
        </a:p>
      </dgm:t>
    </dgm:pt>
    <dgm:pt modelId="{775D1C29-7B88-46A3-9FAD-95EFDC006E81}" type="sibTrans" cxnId="{1593062C-A63F-4042-94C9-FF0880BD82E8}">
      <dgm:prSet/>
      <dgm:spPr/>
      <dgm:t>
        <a:bodyPr/>
        <a:lstStyle/>
        <a:p>
          <a:endParaRPr lang="en-US"/>
        </a:p>
      </dgm:t>
    </dgm:pt>
    <dgm:pt modelId="{87E6D3C0-9C36-4C9B-9EE4-FCB2F172CF62}">
      <dgm:prSet phldrT="[Text]"/>
      <dgm:spPr/>
      <dgm:t>
        <a:bodyPr/>
        <a:lstStyle/>
        <a:p>
          <a:r>
            <a:rPr lang="en-US" dirty="0"/>
            <a:t>Facebook</a:t>
          </a:r>
        </a:p>
      </dgm:t>
    </dgm:pt>
    <dgm:pt modelId="{1916856A-C084-48E2-AF18-70269AD79DF2}" type="parTrans" cxnId="{EB3E6C57-F560-450F-B619-F6F67905927D}">
      <dgm:prSet/>
      <dgm:spPr/>
      <dgm:t>
        <a:bodyPr/>
        <a:lstStyle/>
        <a:p>
          <a:endParaRPr lang="en-US"/>
        </a:p>
      </dgm:t>
    </dgm:pt>
    <dgm:pt modelId="{5C1F42F6-070E-4EBA-8EBC-C32D27C49363}" type="sibTrans" cxnId="{EB3E6C57-F560-450F-B619-F6F67905927D}">
      <dgm:prSet/>
      <dgm:spPr/>
      <dgm:t>
        <a:bodyPr/>
        <a:lstStyle/>
        <a:p>
          <a:endParaRPr lang="en-US"/>
        </a:p>
      </dgm:t>
    </dgm:pt>
    <dgm:pt modelId="{20EB584B-A7B7-43D9-BF6A-2C9338C05B4D}">
      <dgm:prSet phldrT="[Text]"/>
      <dgm:spPr/>
      <dgm:t>
        <a:bodyPr/>
        <a:lstStyle/>
        <a:p>
          <a:r>
            <a:rPr lang="en-US" dirty="0"/>
            <a:t>Web Site</a:t>
          </a:r>
        </a:p>
      </dgm:t>
    </dgm:pt>
    <dgm:pt modelId="{6E0D28F6-A05C-413F-A991-03D9F094F998}" type="parTrans" cxnId="{FBE6BCEA-0F85-486D-B532-D55CCA25A01D}">
      <dgm:prSet/>
      <dgm:spPr/>
      <dgm:t>
        <a:bodyPr/>
        <a:lstStyle/>
        <a:p>
          <a:endParaRPr lang="en-US"/>
        </a:p>
      </dgm:t>
    </dgm:pt>
    <dgm:pt modelId="{B04B74A7-039D-46F2-A30E-0D07E04CAE1A}" type="sibTrans" cxnId="{FBE6BCEA-0F85-486D-B532-D55CCA25A01D}">
      <dgm:prSet/>
      <dgm:spPr/>
      <dgm:t>
        <a:bodyPr/>
        <a:lstStyle/>
        <a:p>
          <a:endParaRPr lang="en-US"/>
        </a:p>
      </dgm:t>
    </dgm:pt>
    <dgm:pt modelId="{7E2B8B4E-293F-43EE-AB7D-6598814ECB3C}">
      <dgm:prSet phldrT="[Text]"/>
      <dgm:spPr/>
      <dgm:t>
        <a:bodyPr/>
        <a:lstStyle/>
        <a:p>
          <a:r>
            <a:rPr lang="en-US" dirty="0"/>
            <a:t>Forum</a:t>
          </a:r>
        </a:p>
      </dgm:t>
    </dgm:pt>
    <dgm:pt modelId="{C9A52CF1-B2E8-4848-8964-6633294F16CC}" type="parTrans" cxnId="{18D120E8-5826-42E7-A890-F4AFB63D3D78}">
      <dgm:prSet/>
      <dgm:spPr/>
      <dgm:t>
        <a:bodyPr/>
        <a:lstStyle/>
        <a:p>
          <a:endParaRPr lang="en-US"/>
        </a:p>
      </dgm:t>
    </dgm:pt>
    <dgm:pt modelId="{03860152-2A6F-476F-91FD-CBA9D7B26338}" type="sibTrans" cxnId="{18D120E8-5826-42E7-A890-F4AFB63D3D78}">
      <dgm:prSet/>
      <dgm:spPr/>
      <dgm:t>
        <a:bodyPr/>
        <a:lstStyle/>
        <a:p>
          <a:endParaRPr lang="en-US"/>
        </a:p>
      </dgm: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BB9C9C-582A-4226-99A2-A6A4B7AD887A}" type="pres">
      <dgm:prSet presAssocID="{AA38CBC9-AC6B-457D-9F63-4D1AB8E7793E}" presName="centerShape" presStyleLbl="node0" presStyleIdx="0" presStyleCnt="1" custLinFactNeighborX="854" custLinFactNeighborY="1040"/>
      <dgm:spPr/>
    </dgm:pt>
    <dgm:pt modelId="{0B9D5D8D-AE9B-4E3C-8081-7E5A4C702F02}" type="pres">
      <dgm:prSet presAssocID="{50789F86-D3CE-4C0B-B830-60161BD38E85}" presName="node" presStyleLbl="node1" presStyleIdx="0" presStyleCnt="4" custRadScaleRad="100551" custRadScaleInc="7319">
        <dgm:presLayoutVars>
          <dgm:bulletEnabled val="1"/>
        </dgm:presLayoutVars>
      </dgm:prSet>
      <dgm:spPr/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</dgm:pt>
    <dgm:pt modelId="{29DFD080-5F1B-4B82-A3B2-DA9D6DF3694E}" type="pres">
      <dgm:prSet presAssocID="{20EB584B-A7B7-43D9-BF6A-2C9338C05B4D}" presName="node" presStyleLbl="node1" presStyleIdx="2" presStyleCnt="4">
        <dgm:presLayoutVars>
          <dgm:bulletEnabled val="1"/>
        </dgm:presLayoutVars>
      </dgm:prSet>
      <dgm:spPr/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</dgm:pt>
    <dgm:pt modelId="{B3F8C3C3-65FB-486F-82C0-A8478B7022B9}" type="pres">
      <dgm:prSet presAssocID="{7E2B8B4E-293F-43EE-AB7D-6598814ECB3C}" presName="node" presStyleLbl="node1" presStyleIdx="3" presStyleCnt="4">
        <dgm:presLayoutVars>
          <dgm:bulletEnabled val="1"/>
        </dgm:presLayoutVars>
      </dgm:prSet>
      <dgm:spPr/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</dgm:pt>
  </dgm:ptLst>
  <dgm:cxnLst>
    <dgm:cxn modelId="{E2169401-DA0F-4E6D-9362-E10EEE78111F}" type="presOf" srcId="{87E6D3C0-9C36-4C9B-9EE4-FCB2F172CF62}" destId="{1C226D9E-C8BD-43C0-B5A7-66592C02513E}" srcOrd="0" destOrd="0" presId="urn:microsoft.com/office/officeart/2005/8/layout/radial6"/>
    <dgm:cxn modelId="{57F1CA07-F925-4D31-9CB2-4443988208D5}" type="presOf" srcId="{20EB584B-A7B7-43D9-BF6A-2C9338C05B4D}" destId="{29DFD080-5F1B-4B82-A3B2-DA9D6DF3694E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B9484363-83CA-406C-B5F2-25426EB58F6E}" type="presOf" srcId="{775D1C29-7B88-46A3-9FAD-95EFDC006E81}" destId="{65DE7562-7D1C-4B0F-8927-12F8E6C5F5AF}" srcOrd="0" destOrd="0" presId="urn:microsoft.com/office/officeart/2005/8/layout/radial6"/>
    <dgm:cxn modelId="{E2D5D867-131C-4AFD-B353-F82A874D9CF3}" type="presOf" srcId="{5C1F42F6-070E-4EBA-8EBC-C32D27C49363}" destId="{22CB3940-637A-4C32-AB7F-CFAD929A59AB}" srcOrd="0" destOrd="0" presId="urn:microsoft.com/office/officeart/2005/8/layout/radial6"/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2F18C19C-3BE5-49AA-9CF8-F079D73C5166}" type="presOf" srcId="{AA38CBC9-AC6B-457D-9F63-4D1AB8E7793E}" destId="{D2BB9C9C-582A-4226-99A2-A6A4B7AD887A}" srcOrd="0" destOrd="0" presId="urn:microsoft.com/office/officeart/2005/8/layout/radial6"/>
    <dgm:cxn modelId="{228BB8A6-FD78-4F49-81CF-23CC7C1531C2}" type="presOf" srcId="{B8060F7B-9920-4F24-BE71-F0E4E3B7B934}" destId="{B0C37B97-914B-49F2-84E5-94B39EF2352F}" srcOrd="0" destOrd="0" presId="urn:microsoft.com/office/officeart/2005/8/layout/radial6"/>
    <dgm:cxn modelId="{CC2A95A8-49E9-4AD2-87E7-56C2BDB3FFD7}" type="presOf" srcId="{03860152-2A6F-476F-91FD-CBA9D7B26338}" destId="{FADEA337-AD34-4422-B53A-01423AF1AC8F}" srcOrd="0" destOrd="0" presId="urn:microsoft.com/office/officeart/2005/8/layout/radial6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F7B191CE-B7C4-43AC-9C0E-DC20DCAEA948}" type="presOf" srcId="{7E2B8B4E-293F-43EE-AB7D-6598814ECB3C}" destId="{B3F8C3C3-65FB-486F-82C0-A8478B7022B9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B8551EF1-7B1F-45FB-8E10-AA4709368876}" type="presOf" srcId="{B04B74A7-039D-46F2-A30E-0D07E04CAE1A}" destId="{53B5DF5F-8B8B-41EF-8531-276CBECDCAB4}" srcOrd="0" destOrd="0" presId="urn:microsoft.com/office/officeart/2005/8/layout/radial6"/>
    <dgm:cxn modelId="{9D0920FF-57EE-4089-A474-FE6B84E3186F}" type="presOf" srcId="{50789F86-D3CE-4C0B-B830-60161BD38E85}" destId="{0B9D5D8D-AE9B-4E3C-8081-7E5A4C702F02}" srcOrd="0" destOrd="0" presId="urn:microsoft.com/office/officeart/2005/8/layout/radial6"/>
    <dgm:cxn modelId="{5E666C1F-B904-4606-A359-8E4445796D5B}" type="presParOf" srcId="{B0C37B97-914B-49F2-84E5-94B39EF2352F}" destId="{D2BB9C9C-582A-4226-99A2-A6A4B7AD887A}" srcOrd="0" destOrd="0" presId="urn:microsoft.com/office/officeart/2005/8/layout/radial6"/>
    <dgm:cxn modelId="{9FD57A45-05BD-48B7-A7A8-316A7513BB51}" type="presParOf" srcId="{B0C37B97-914B-49F2-84E5-94B39EF2352F}" destId="{0B9D5D8D-AE9B-4E3C-8081-7E5A4C702F02}" srcOrd="1" destOrd="0" presId="urn:microsoft.com/office/officeart/2005/8/layout/radial6"/>
    <dgm:cxn modelId="{4496ABB9-AC4A-4F27-9A26-4313062A8F47}" type="presParOf" srcId="{B0C37B97-914B-49F2-84E5-94B39EF2352F}" destId="{E8755371-EE00-4D9C-9546-B5D2DEB3691D}" srcOrd="2" destOrd="0" presId="urn:microsoft.com/office/officeart/2005/8/layout/radial6"/>
    <dgm:cxn modelId="{FA49C4AB-8F18-4B13-A32E-3ED6BB578177}" type="presParOf" srcId="{B0C37B97-914B-49F2-84E5-94B39EF2352F}" destId="{65DE7562-7D1C-4B0F-8927-12F8E6C5F5AF}" srcOrd="3" destOrd="0" presId="urn:microsoft.com/office/officeart/2005/8/layout/radial6"/>
    <dgm:cxn modelId="{40038B2C-B99D-42C9-BBB2-6F7D2CDD60D9}" type="presParOf" srcId="{B0C37B97-914B-49F2-84E5-94B39EF2352F}" destId="{1C226D9E-C8BD-43C0-B5A7-66592C02513E}" srcOrd="4" destOrd="0" presId="urn:microsoft.com/office/officeart/2005/8/layout/radial6"/>
    <dgm:cxn modelId="{0A7CD411-E80A-4F15-B429-9773F0D46578}" type="presParOf" srcId="{B0C37B97-914B-49F2-84E5-94B39EF2352F}" destId="{2E93314B-ED13-4B02-B199-BBF658DCCBEE}" srcOrd="5" destOrd="0" presId="urn:microsoft.com/office/officeart/2005/8/layout/radial6"/>
    <dgm:cxn modelId="{74C22B68-2257-4CB8-8F71-EEF3564A91FA}" type="presParOf" srcId="{B0C37B97-914B-49F2-84E5-94B39EF2352F}" destId="{22CB3940-637A-4C32-AB7F-CFAD929A59AB}" srcOrd="6" destOrd="0" presId="urn:microsoft.com/office/officeart/2005/8/layout/radial6"/>
    <dgm:cxn modelId="{E3BB817F-7903-4309-A048-72A0081740FB}" type="presParOf" srcId="{B0C37B97-914B-49F2-84E5-94B39EF2352F}" destId="{29DFD080-5F1B-4B82-A3B2-DA9D6DF3694E}" srcOrd="7" destOrd="0" presId="urn:microsoft.com/office/officeart/2005/8/layout/radial6"/>
    <dgm:cxn modelId="{3EA8673E-DFF8-46B7-AD55-22349ACCEA5A}" type="presParOf" srcId="{B0C37B97-914B-49F2-84E5-94B39EF2352F}" destId="{3C0BB87F-E2C7-4D7C-BF8F-45EA9A4A93F1}" srcOrd="8" destOrd="0" presId="urn:microsoft.com/office/officeart/2005/8/layout/radial6"/>
    <dgm:cxn modelId="{626D7DC1-11B9-40CC-B976-FE0F8E877BA8}" type="presParOf" srcId="{B0C37B97-914B-49F2-84E5-94B39EF2352F}" destId="{53B5DF5F-8B8B-41EF-8531-276CBECDCAB4}" srcOrd="9" destOrd="0" presId="urn:microsoft.com/office/officeart/2005/8/layout/radial6"/>
    <dgm:cxn modelId="{310EE5B0-1FEE-4AAC-AA5C-9E7C4C935E61}" type="presParOf" srcId="{B0C37B97-914B-49F2-84E5-94B39EF2352F}" destId="{B3F8C3C3-65FB-486F-82C0-A8478B7022B9}" srcOrd="10" destOrd="0" presId="urn:microsoft.com/office/officeart/2005/8/layout/radial6"/>
    <dgm:cxn modelId="{12790F5A-5052-4719-9DEC-35FFDF8C4F90}" type="presParOf" srcId="{B0C37B97-914B-49F2-84E5-94B39EF2352F}" destId="{655FDCB9-5F59-4F26-9EF0-749F42DEA7F0}" srcOrd="11" destOrd="0" presId="urn:microsoft.com/office/officeart/2005/8/layout/radial6"/>
    <dgm:cxn modelId="{CDCA8F2C-11E3-4358-810F-FFACF85B7FC1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364629" y="529991"/>
          <a:ext cx="2429093" cy="2429093"/>
        </a:xfrm>
        <a:prstGeom prst="blockArc">
          <a:avLst>
            <a:gd name="adj1" fmla="val 10781042"/>
            <a:gd name="adj2" fmla="val 16332521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364647" y="536533"/>
          <a:ext cx="2429093" cy="2429093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364647" y="536533"/>
          <a:ext cx="2429093" cy="2429093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364665" y="529992"/>
          <a:ext cx="2429093" cy="2429093"/>
        </a:xfrm>
        <a:prstGeom prst="blockArc">
          <a:avLst>
            <a:gd name="adj1" fmla="val 16332416"/>
            <a:gd name="adj2" fmla="val 18954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1040416" y="1216716"/>
          <a:ext cx="1118081" cy="1118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/>
            <a:t>«</a:t>
          </a:r>
          <a:r>
            <a:rPr lang="en-US" sz="900" kern="1200" dirty="0"/>
            <a:t>infrastructure</a:t>
          </a:r>
          <a:r>
            <a:rPr lang="el-GR" sz="900" kern="1200" dirty="0"/>
            <a:t>»</a:t>
          </a:r>
          <a:endParaRPr lang="en-US" sz="900" kern="1200" dirty="0"/>
        </a:p>
      </dsp:txBody>
      <dsp:txXfrm>
        <a:off x="1204155" y="1380455"/>
        <a:ext cx="790603" cy="790603"/>
      </dsp:txXfrm>
    </dsp:sp>
    <dsp:sp modelId="{0B9D5D8D-AE9B-4E3C-8081-7E5A4C702F02}">
      <dsp:nvSpPr>
        <dsp:cNvPr id="0" name=""/>
        <dsp:cNvSpPr/>
      </dsp:nvSpPr>
      <dsp:spPr>
        <a:xfrm>
          <a:off x="1233569" y="167719"/>
          <a:ext cx="782657" cy="7826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 err="1"/>
            <a:t>Erp</a:t>
          </a:r>
          <a:r>
            <a:rPr lang="en-US" sz="700" kern="1200" dirty="0"/>
            <a:t> for Members Management </a:t>
          </a:r>
        </a:p>
      </dsp:txBody>
      <dsp:txXfrm>
        <a:off x="1348186" y="282336"/>
        <a:ext cx="553423" cy="553423"/>
      </dsp:txXfrm>
    </dsp:sp>
    <dsp:sp modelId="{1C226D9E-C8BD-43C0-B5A7-66592C02513E}">
      <dsp:nvSpPr>
        <dsp:cNvPr id="0" name=""/>
        <dsp:cNvSpPr/>
      </dsp:nvSpPr>
      <dsp:spPr>
        <a:xfrm>
          <a:off x="2374236" y="1359751"/>
          <a:ext cx="782657" cy="7826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Facebook</a:t>
          </a:r>
        </a:p>
      </dsp:txBody>
      <dsp:txXfrm>
        <a:off x="2488853" y="1474368"/>
        <a:ext cx="553423" cy="553423"/>
      </dsp:txXfrm>
    </dsp:sp>
    <dsp:sp modelId="{29DFD080-5F1B-4B82-A3B2-DA9D6DF3694E}">
      <dsp:nvSpPr>
        <dsp:cNvPr id="0" name=""/>
        <dsp:cNvSpPr/>
      </dsp:nvSpPr>
      <dsp:spPr>
        <a:xfrm>
          <a:off x="1187865" y="2546122"/>
          <a:ext cx="782657" cy="7826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Web Site</a:t>
          </a:r>
        </a:p>
      </dsp:txBody>
      <dsp:txXfrm>
        <a:off x="1302482" y="2660739"/>
        <a:ext cx="553423" cy="553423"/>
      </dsp:txXfrm>
    </dsp:sp>
    <dsp:sp modelId="{B3F8C3C3-65FB-486F-82C0-A8478B7022B9}">
      <dsp:nvSpPr>
        <dsp:cNvPr id="0" name=""/>
        <dsp:cNvSpPr/>
      </dsp:nvSpPr>
      <dsp:spPr>
        <a:xfrm>
          <a:off x="1494" y="1359751"/>
          <a:ext cx="782657" cy="7826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Forum</a:t>
          </a:r>
        </a:p>
      </dsp:txBody>
      <dsp:txXfrm>
        <a:off x="116111" y="1474368"/>
        <a:ext cx="553423" cy="55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50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l-G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50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4E1921A-DC89-42F6-8875-1127226454CB}" type="datetimeFigureOut">
              <a:rPr lang="el-GR"/>
              <a:pPr/>
              <a:t>8/11/2017</a:t>
            </a:fld>
            <a:endParaRPr lang="el-GR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5483"/>
            <a:ext cx="2944283" cy="50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l-GR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505483"/>
            <a:ext cx="2944283" cy="50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344F6CB-F438-45EC-8C46-97DFC3C9255E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7871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03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5003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8306C1-62FA-4108-8B5E-76192DF3960C}" type="datetimeFigureOut">
              <a:rPr lang="pl-PL"/>
              <a:pPr>
                <a:defRPr/>
              </a:pPr>
              <a:t>2017-11-08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1913" y="750888"/>
            <a:ext cx="6670675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53610"/>
            <a:ext cx="5435600" cy="4503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05483"/>
            <a:ext cx="2944283" cy="5003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505483"/>
            <a:ext cx="2944283" cy="5003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EDE1C1-3DA3-4D09-85AE-F59BDCAA3B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134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28909E-5FEB-4C58-B629-F5330744468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734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dirty="0"/>
              <a:t>Δεν είναι κάτι από αυτά που έχουμε συνηθίσει έως σήμερα</a:t>
            </a:r>
            <a:endParaRPr lang="pl-PL" dirty="0"/>
          </a:p>
          <a:p>
            <a:pPr>
              <a:spcBef>
                <a:spcPct val="0"/>
              </a:spcBef>
            </a:pPr>
            <a:endParaRPr lang="pl-PL" dirty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36A6DD-0A55-41B4-9737-EF858B8C9E6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139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dirty="0"/>
              <a:t>To Change the image</a:t>
            </a:r>
          </a:p>
          <a:p>
            <a:pPr>
              <a:spcBef>
                <a:spcPct val="0"/>
              </a:spcBef>
            </a:pPr>
            <a:r>
              <a:rPr lang="pl-PL" dirty="0"/>
              <a:t>1. Inside the gruop select the shape – Rignt Click &gt; Format Picture &gt; Fill &gt; Select option „Picture or Texture Fill” &gt; Select Your Photo and Close.</a:t>
            </a:r>
          </a:p>
          <a:p>
            <a:pPr>
              <a:spcBef>
                <a:spcPct val="0"/>
              </a:spcBef>
            </a:pPr>
            <a:endParaRPr lang="pl-PL" dirty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36A6DD-0A55-41B4-9737-EF858B8C9E6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11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/>
              <a:t>To Change the image</a:t>
            </a:r>
          </a:p>
          <a:p>
            <a:pPr>
              <a:spcBef>
                <a:spcPct val="0"/>
              </a:spcBef>
            </a:pPr>
            <a:r>
              <a:rPr lang="pl-PL"/>
              <a:t>1. Inside the gruop select the shape – Rignt Click &gt; Format Picture &gt; Fill &gt; Select option „Picture or Texture Fill” &gt; Select Your Photo and Close.</a:t>
            </a:r>
          </a:p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36A6DD-0A55-41B4-9737-EF858B8C9E6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186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/>
              <a:t>To Change the image</a:t>
            </a:r>
          </a:p>
          <a:p>
            <a:pPr>
              <a:spcBef>
                <a:spcPct val="0"/>
              </a:spcBef>
            </a:pPr>
            <a:r>
              <a:rPr lang="pl-PL"/>
              <a:t>1. Inside the gruop select the shape – Rignt Click &gt; Format Picture &gt; Fill &gt; Select option „Picture or Texture Fill” &gt; Select Your Photo and Close.</a:t>
            </a:r>
          </a:p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36A6DD-0A55-41B4-9737-EF858B8C9E6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923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dirty="0"/>
              <a:t>To Change the image</a:t>
            </a:r>
          </a:p>
          <a:p>
            <a:pPr>
              <a:spcBef>
                <a:spcPct val="0"/>
              </a:spcBef>
            </a:pPr>
            <a:r>
              <a:rPr lang="pl-PL" dirty="0"/>
              <a:t>1. Inside the gruop select the shape – Rignt Click &gt; Format Picture &gt; Fill &gt; Select option „Picture or Texture Fill” &gt; Select Your Photo and Close.</a:t>
            </a:r>
          </a:p>
          <a:p>
            <a:pPr>
              <a:spcBef>
                <a:spcPct val="0"/>
              </a:spcBef>
            </a:pPr>
            <a:endParaRPr lang="pl-PL" dirty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36A6DD-0A55-41B4-9737-EF858B8C9E6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894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/>
              <a:t>To Change the image</a:t>
            </a:r>
          </a:p>
          <a:p>
            <a:pPr>
              <a:spcBef>
                <a:spcPct val="0"/>
              </a:spcBef>
            </a:pPr>
            <a:r>
              <a:rPr lang="pl-PL"/>
              <a:t>1. Inside the gruop select the shape – Rignt Click &gt; Format Picture &gt; Fill &gt; Select option „Picture or Texture Fill” &gt; Select Your Photo and Close.</a:t>
            </a:r>
          </a:p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36A6DD-0A55-41B4-9737-EF858B8C9E6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06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/>
              <a:t>To Change the image</a:t>
            </a:r>
          </a:p>
          <a:p>
            <a:pPr>
              <a:spcBef>
                <a:spcPct val="0"/>
              </a:spcBef>
            </a:pPr>
            <a:r>
              <a:rPr lang="pl-PL"/>
              <a:t>1. Inside the gruop select the shape – Rignt Click &gt; Format Picture &gt; Fill &gt; Select option „Picture or Texture Fill” &gt; Select Your Photo and Close.</a:t>
            </a:r>
          </a:p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36A6DD-0A55-41B4-9737-EF858B8C9E6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64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/>
              <a:t>To Change the image</a:t>
            </a:r>
          </a:p>
          <a:p>
            <a:pPr>
              <a:spcBef>
                <a:spcPct val="0"/>
              </a:spcBef>
            </a:pPr>
            <a:r>
              <a:rPr lang="pl-PL"/>
              <a:t>1. Inside the gruop select the shape – Rignt Click &gt; Format Picture &gt; Fill &gt; Select option „Picture or Texture Fill” &gt; Select Your Photo and Close.</a:t>
            </a:r>
          </a:p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36A6DD-0A55-41B4-9737-EF858B8C9E6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2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dirty="0"/>
              <a:t>Δεν είναι κάτι από αυτά που έχουμε συνηθίσει έως σήμερα</a:t>
            </a:r>
            <a:endParaRPr lang="pl-PL" dirty="0"/>
          </a:p>
          <a:p>
            <a:pPr>
              <a:spcBef>
                <a:spcPct val="0"/>
              </a:spcBef>
            </a:pPr>
            <a:endParaRPr lang="pl-PL" dirty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36A6DD-0A55-41B4-9737-EF858B8C9E6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437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dirty="0"/>
              <a:t>Δεν είναι κάτι από αυτά που έχουμε συνηθίσει έως σήμερα</a:t>
            </a:r>
            <a:endParaRPr lang="pl-PL" dirty="0"/>
          </a:p>
          <a:p>
            <a:pPr>
              <a:spcBef>
                <a:spcPct val="0"/>
              </a:spcBef>
            </a:pPr>
            <a:endParaRPr lang="pl-PL" dirty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36A6DD-0A55-41B4-9737-EF858B8C9E6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531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dirty="0"/>
              <a:t>Δεν είναι κάτι από αυτά που έχουμε συνηθίσει έως σήμερα</a:t>
            </a:r>
            <a:endParaRPr lang="pl-PL" dirty="0"/>
          </a:p>
          <a:p>
            <a:pPr>
              <a:spcBef>
                <a:spcPct val="0"/>
              </a:spcBef>
            </a:pPr>
            <a:endParaRPr lang="pl-PL" dirty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36A6DD-0A55-41B4-9737-EF858B8C9E6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135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/>
              <a:t>To Change the image</a:t>
            </a:r>
          </a:p>
          <a:p>
            <a:pPr>
              <a:spcBef>
                <a:spcPct val="0"/>
              </a:spcBef>
            </a:pPr>
            <a:r>
              <a:rPr lang="pl-PL"/>
              <a:t>1. Inside the gruop select the shape – Rignt Click &gt; Format Picture &gt; Fill &gt; Select option „Picture or Texture Fill” &gt; Select Your Photo and Close.</a:t>
            </a:r>
          </a:p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36A6DD-0A55-41B4-9737-EF858B8C9E6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83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BEAB-9B56-409E-ACF0-921AE5E13867}" type="datetimeFigureOut">
              <a:rPr lang="es-ES"/>
              <a:pPr>
                <a:defRPr/>
              </a:pPr>
              <a:t>08/11/2017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B019D-B478-4027-BEB8-7BC79C89403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50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3E39D-D18C-4E11-9576-DEBB70DCE041}" type="datetimeFigureOut">
              <a:rPr lang="es-ES"/>
              <a:pPr>
                <a:defRPr/>
              </a:pPr>
              <a:t>08/11/2017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03B5-6239-40DE-BDC5-19DF61BB7E9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26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79033-5141-4A29-9413-CC132B350E1D}" type="datetimeFigureOut">
              <a:rPr lang="es-ES"/>
              <a:pPr>
                <a:defRPr/>
              </a:pPr>
              <a:t>08/11/2017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F222-5FA1-4D0A-9154-F0C5EF728D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91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924A9-FED2-4B53-A63A-A6D9B376F933}" type="datetimeFigureOut">
              <a:rPr lang="es-ES"/>
              <a:pPr>
                <a:defRPr/>
              </a:pPr>
              <a:t>08/11/2017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FDBFC-988B-4519-AF82-58D91B96E51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61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467D-7FA8-4712-ABA2-48C62B394432}" type="datetimeFigureOut">
              <a:rPr lang="es-ES"/>
              <a:pPr>
                <a:defRPr/>
              </a:pPr>
              <a:t>08/11/2017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D6B9-6501-49BD-A48E-5E45C4242D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33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6B8F8-98F1-45C9-82CF-7DDD8FE46938}" type="datetimeFigureOut">
              <a:rPr lang="es-ES"/>
              <a:pPr>
                <a:defRPr/>
              </a:pPr>
              <a:t>08/11/2017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2586-D6DB-4779-AA8E-1801495D05B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89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18FB-D766-4B09-A23D-92E997E26AC9}" type="datetimeFigureOut">
              <a:rPr lang="es-ES"/>
              <a:pPr>
                <a:defRPr/>
              </a:pPr>
              <a:t>08/11/2017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7EE4B-1586-4389-BA53-274600AC1CA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87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1DFAA-05A9-4A4F-AEB9-320239250650}" type="datetimeFigureOut">
              <a:rPr lang="es-ES"/>
              <a:pPr>
                <a:defRPr/>
              </a:pPr>
              <a:t>08/11/2017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FBCC8-A05C-4A3C-A96C-B0DD04EBB8C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473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2EFD-93D5-488B-AD7D-AA1587E62785}" type="datetimeFigureOut">
              <a:rPr lang="es-ES"/>
              <a:pPr>
                <a:defRPr/>
              </a:pPr>
              <a:t>08/11/2017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B9C31-01C6-4CA0-A111-BA7CEBCCBC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26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6DB68-0007-4B21-B371-F0485980376A}" type="datetimeFigureOut">
              <a:rPr lang="es-ES"/>
              <a:pPr>
                <a:defRPr/>
              </a:pPr>
              <a:t>08/11/2017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6C04-314E-44A9-A8A6-6330485AD5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34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35F2-A3FD-4C35-A612-CA1DA89CEC9E}" type="datetimeFigureOut">
              <a:rPr lang="es-ES"/>
              <a:pPr>
                <a:defRPr/>
              </a:pPr>
              <a:t>08/11/2017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E455A-8734-4170-A801-D13A8C4E75D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8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29000">
              <a:schemeClr val="accent1">
                <a:lumMod val="40000"/>
                <a:lumOff val="6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7E7664-696C-4CB0-B322-E9661D5250ED}" type="datetimeFigureOut">
              <a:rPr lang="es-ES"/>
              <a:pPr>
                <a:defRPr/>
              </a:pPr>
              <a:t>08/11/2017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3FC7C4-D700-4D7C-8D06-B2B64D308C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UB-NewsLetter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B-NewsLetter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B-NewsLetter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B-NewsLetter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B-NewsLetter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B-NewsLetter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B-NewsLetter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B-NewsLetter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B-NewsLetter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8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png"/><Relationship Id="rId3" Type="http://schemas.openxmlformats.org/officeDocument/2006/relationships/image" Target="../media/image9.pn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5.jpg"/><Relationship Id="rId4" Type="http://schemas.openxmlformats.org/officeDocument/2006/relationships/slide" Target="slide11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8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9.png"/><Relationship Id="rId4" Type="http://schemas.openxmlformats.org/officeDocument/2006/relationships/slide" Target="slide11.xml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9.png"/><Relationship Id="rId10" Type="http://schemas.openxmlformats.org/officeDocument/2006/relationships/image" Target="../media/image20.jpg"/><Relationship Id="rId4" Type="http://schemas.openxmlformats.org/officeDocument/2006/relationships/slide" Target="slide11.xml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6EFDCD-540B-493E-8354-9B47DDE91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828" y="3878115"/>
            <a:ext cx="1724348" cy="596185"/>
          </a:xfrm>
          <a:prstGeom prst="rect">
            <a:avLst/>
          </a:prstGeom>
        </p:spPr>
      </p:pic>
      <p:sp>
        <p:nvSpPr>
          <p:cNvPr id="33" name="Title 12"/>
          <p:cNvSpPr txBox="1">
            <a:spLocks/>
          </p:cNvSpPr>
          <p:nvPr/>
        </p:nvSpPr>
        <p:spPr>
          <a:xfrm>
            <a:off x="275859" y="1503916"/>
            <a:ext cx="8574817" cy="209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>
                <a:solidFill>
                  <a:schemeClr val="bg1"/>
                </a:solidFill>
              </a:rPr>
              <a:t>62</a:t>
            </a:r>
            <a:r>
              <a:rPr lang="en-US" sz="3600" baseline="30000" dirty="0" err="1">
                <a:solidFill>
                  <a:schemeClr val="bg1"/>
                </a:solidFill>
              </a:rPr>
              <a:t>nd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World Conference ISSA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Athens 2017</a:t>
            </a:r>
            <a:endParaRPr lang="el-GR" sz="36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4" name="Title 12"/>
          <p:cNvSpPr txBox="1">
            <a:spLocks/>
          </p:cNvSpPr>
          <p:nvPr/>
        </p:nvSpPr>
        <p:spPr>
          <a:xfrm>
            <a:off x="2705100" y="3348610"/>
            <a:ext cx="3525982" cy="54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err="1">
                <a:solidFill>
                  <a:schemeClr val="bg1"/>
                </a:solidFill>
              </a:rPr>
              <a:t>Mr</a:t>
            </a:r>
            <a:r>
              <a:rPr lang="en-US" sz="1800" dirty="0">
                <a:solidFill>
                  <a:schemeClr val="bg1"/>
                </a:solidFill>
              </a:rPr>
              <a:t> Nikolaos </a:t>
            </a:r>
            <a:r>
              <a:rPr lang="en-US" sz="1800" dirty="0" err="1">
                <a:solidFill>
                  <a:schemeClr val="bg1"/>
                </a:solidFill>
              </a:rPr>
              <a:t>Mavrikos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endParaRPr lang="el-GR" sz="18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Chairman of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8317" y="4540213"/>
            <a:ext cx="2319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www.ship-suppliers.gr</a:t>
            </a:r>
          </a:p>
        </p:txBody>
      </p:sp>
      <p:pic>
        <p:nvPicPr>
          <p:cNvPr id="8" name="Εικόνα 1" descr="C:\Users\psepe\AppData\Local\Microsoft\Windows\INetCache\Content.Word\MARITIME CLUSTER LOGO.JPG">
            <a:extLst>
              <a:ext uri="{FF2B5EF4-FFF2-40B4-BE49-F238E27FC236}">
                <a16:creationId xmlns:a16="http://schemas.microsoft.com/office/drawing/2014/main" id="{E2635AA0-AF86-4A5A-AAD1-8E6B07B46C9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21" y="4412017"/>
            <a:ext cx="732526" cy="6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E14249-BD34-4100-A0DF-FE4B6C6687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2" y="4412017"/>
            <a:ext cx="537307" cy="625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1B97D3-E37F-41DE-953F-E426ADB823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6" y="4412017"/>
            <a:ext cx="639818" cy="625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5927CA-CB60-47BD-B898-CBDC59251E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88" y="4399130"/>
            <a:ext cx="640663" cy="6257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FD61A6-E843-40B0-BEFB-22840079B733}"/>
              </a:ext>
            </a:extLst>
          </p:cNvPr>
          <p:cNvSpPr txBox="1"/>
          <p:nvPr/>
        </p:nvSpPr>
        <p:spPr>
          <a:xfrm>
            <a:off x="399627" y="4091093"/>
            <a:ext cx="148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Member of</a:t>
            </a:r>
          </a:p>
        </p:txBody>
      </p:sp>
      <p:sp>
        <p:nvSpPr>
          <p:cNvPr id="12" name="Ορθογώνιο 3">
            <a:extLst>
              <a:ext uri="{FF2B5EF4-FFF2-40B4-BE49-F238E27FC236}">
                <a16:creationId xmlns:a16="http://schemas.microsoft.com/office/drawing/2014/main" id="{7F11B5B7-A28C-4A88-8473-ACCFE8E91966}"/>
              </a:ext>
            </a:extLst>
          </p:cNvPr>
          <p:cNvSpPr/>
          <p:nvPr/>
        </p:nvSpPr>
        <p:spPr>
          <a:xfrm>
            <a:off x="6161159" y="4009546"/>
            <a:ext cx="30985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CONFORMITY OF MANAGEMENT SYSTEM according to ELOT 1429/2008</a:t>
            </a:r>
            <a:endParaRPr lang="el-GR" sz="11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A09851-1A7A-4F4A-9B39-A1C4733512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70" y="36392"/>
            <a:ext cx="2819084" cy="2109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rostokąt 52"/>
          <p:cNvSpPr/>
          <p:nvPr/>
        </p:nvSpPr>
        <p:spPr>
          <a:xfrm>
            <a:off x="753120" y="391142"/>
            <a:ext cx="61737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International Presence of  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44" name="Pagon 43">
            <a:hlinkClick r:id="" action="ppaction://hlinkshowjump?jump=nextslide"/>
          </p:cNvPr>
          <p:cNvSpPr/>
          <p:nvPr/>
        </p:nvSpPr>
        <p:spPr>
          <a:xfrm>
            <a:off x="8786813" y="4786313"/>
            <a:ext cx="214312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Pagon 44">
            <a:hlinkClick r:id="" action="ppaction://hlinkshowjump?jump=previousslide"/>
          </p:cNvPr>
          <p:cNvSpPr/>
          <p:nvPr/>
        </p:nvSpPr>
        <p:spPr>
          <a:xfrm flipH="1">
            <a:off x="142875" y="4786313"/>
            <a:ext cx="214313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3 CuadroTexto"/>
          <p:cNvSpPr txBox="1"/>
          <p:nvPr/>
        </p:nvSpPr>
        <p:spPr>
          <a:xfrm>
            <a:off x="753119" y="1096945"/>
            <a:ext cx="5638253" cy="23698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269875" indent="1825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lvl="0" indent="-171450">
              <a:buBlip>
                <a:blip r:embed="rId3"/>
              </a:buBlip>
            </a:pPr>
            <a:r>
              <a:rPr lang="en-US" dirty="0"/>
              <a:t>Member of </a:t>
            </a:r>
            <a:r>
              <a:rPr lang="en-US" b="1" dirty="0"/>
              <a:t>INTERNATIONAL SHIPSUPPLIERS &amp; SERVICES ASSOCIATION (ISSA)</a:t>
            </a:r>
            <a:r>
              <a:rPr lang="en-US" dirty="0"/>
              <a:t> </a:t>
            </a:r>
          </a:p>
          <a:p>
            <a:pPr lvl="0"/>
            <a:endParaRPr lang="en-US" dirty="0"/>
          </a:p>
          <a:p>
            <a:pPr marL="171450" lvl="0" indent="-171450">
              <a:buBlip>
                <a:blip r:embed="rId3"/>
              </a:buBlip>
            </a:pPr>
            <a:r>
              <a:rPr lang="en-US" dirty="0"/>
              <a:t>Member of </a:t>
            </a:r>
            <a:r>
              <a:rPr lang="en-US" b="1" dirty="0"/>
              <a:t>EUROPEAN SHIP SUPPLIERS ORGANISATION (OCEAN) </a:t>
            </a:r>
          </a:p>
          <a:p>
            <a:pPr lvl="0"/>
            <a:endParaRPr lang="en-US" b="1" dirty="0"/>
          </a:p>
          <a:p>
            <a:pPr marL="171450" lvl="0" indent="-171450">
              <a:buBlip>
                <a:blip r:embed="rId3"/>
              </a:buBlip>
            </a:pPr>
            <a:r>
              <a:rPr lang="en-US" dirty="0"/>
              <a:t>Member of </a:t>
            </a:r>
            <a:r>
              <a:rPr lang="en-US" b="1" dirty="0"/>
              <a:t>Hellenic Cluster “Maritime Hellas”</a:t>
            </a:r>
          </a:p>
          <a:p>
            <a:pPr lvl="0"/>
            <a:br>
              <a:rPr lang="en-US" sz="1600" dirty="0"/>
            </a:br>
            <a:endParaRPr lang="el-GR" sz="1200" dirty="0">
              <a:solidFill>
                <a:srgbClr val="0D0D0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0" y="425454"/>
            <a:ext cx="360000" cy="3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D3F326-151F-42BA-A6B3-353E8D8F1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609" y="340057"/>
            <a:ext cx="1342756" cy="464251"/>
          </a:xfrm>
          <a:prstGeom prst="rect">
            <a:avLst/>
          </a:prstGeom>
        </p:spPr>
      </p:pic>
      <p:pic>
        <p:nvPicPr>
          <p:cNvPr id="9" name="Εικόνα 1" descr="C:\Users\psepe\AppData\Local\Microsoft\Windows\INetCache\Content.Word\MARITIME CLUSTER LOGO.JPG">
            <a:extLst>
              <a:ext uri="{FF2B5EF4-FFF2-40B4-BE49-F238E27FC236}">
                <a16:creationId xmlns:a16="http://schemas.microsoft.com/office/drawing/2014/main" id="{DA68D8CD-21B7-414D-A66F-93F26F87649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33" y="2580719"/>
            <a:ext cx="639818" cy="605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749085-0E37-418B-9603-D60D0C0240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33" y="1096945"/>
            <a:ext cx="639818" cy="7451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816493-6EA9-489E-9CE3-E5C97316D8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33" y="1876206"/>
            <a:ext cx="639818" cy="6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gon 43">
            <a:hlinkClick r:id="" action="ppaction://hlinkshowjump?jump=nextslide"/>
          </p:cNvPr>
          <p:cNvSpPr/>
          <p:nvPr/>
        </p:nvSpPr>
        <p:spPr>
          <a:xfrm>
            <a:off x="8786813" y="4786313"/>
            <a:ext cx="214312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Pagon 44">
            <a:hlinkClick r:id="" action="ppaction://hlinkshowjump?jump=previousslide"/>
          </p:cNvPr>
          <p:cNvSpPr/>
          <p:nvPr/>
        </p:nvSpPr>
        <p:spPr>
          <a:xfrm flipH="1">
            <a:off x="142875" y="4786313"/>
            <a:ext cx="214313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0639" y="381656"/>
            <a:ext cx="6711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2800" dirty="0">
                <a:latin typeface="+mj-lt"/>
              </a:rPr>
              <a:t>Members of                    Sponsors of directory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DDBD0-8461-4A59-BAB7-02F7A8C95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9" y="466456"/>
            <a:ext cx="360000" cy="360000"/>
          </a:xfrm>
          <a:prstGeom prst="rect">
            <a:avLst/>
          </a:prstGeom>
        </p:spPr>
      </p:pic>
      <p:pic>
        <p:nvPicPr>
          <p:cNvPr id="1030" name="Εικόνα 1" descr="http://www.ship-suppliers.gr/images/members/74.jpg">
            <a:extLst>
              <a:ext uri="{FF2B5EF4-FFF2-40B4-BE49-F238E27FC236}">
                <a16:creationId xmlns:a16="http://schemas.microsoft.com/office/drawing/2014/main" id="{8B9F8E0B-9F56-4685-A9C3-3C94DF755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9" y="1395831"/>
            <a:ext cx="2710927" cy="80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Εικόνα 4" descr="webpage-teliki2_01 (2)">
            <a:extLst>
              <a:ext uri="{FF2B5EF4-FFF2-40B4-BE49-F238E27FC236}">
                <a16:creationId xmlns:a16="http://schemas.microsoft.com/office/drawing/2014/main" id="{87574254-B258-417A-B05E-4719BA89E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90" y="1383518"/>
            <a:ext cx="1979884" cy="8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Εικόνα 2" descr="http://www.ship-suppliers.gr/images/members/41.jpg">
            <a:extLst>
              <a:ext uri="{FF2B5EF4-FFF2-40B4-BE49-F238E27FC236}">
                <a16:creationId xmlns:a16="http://schemas.microsoft.com/office/drawing/2014/main" id="{076BF409-2343-48A9-B702-9CA708BF8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21" y="1366772"/>
            <a:ext cx="1839611" cy="87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Εικόνα 5" descr="HELLENICDISTRIBlogo">
            <a:extLst>
              <a:ext uri="{FF2B5EF4-FFF2-40B4-BE49-F238E27FC236}">
                <a16:creationId xmlns:a16="http://schemas.microsoft.com/office/drawing/2014/main" id="{F5681C26-ED2A-4DF0-A6B3-313170B7D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0" y="2344549"/>
            <a:ext cx="1859761" cy="96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Εικόνα 6" descr="logo katradis">
            <a:extLst>
              <a:ext uri="{FF2B5EF4-FFF2-40B4-BE49-F238E27FC236}">
                <a16:creationId xmlns:a16="http://schemas.microsoft.com/office/drawing/2014/main" id="{3376ECF8-619F-49A1-B525-C2F3F44F6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26" y="2330384"/>
            <a:ext cx="2004571" cy="10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965509E7-0C3A-4269-942E-59EE8EC5B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BC0B34B-5A84-40E6-8CD6-07FC3A5E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F9C4DFC-E2BE-490B-A9FE-95694BF0F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9A39D27-6E6B-40E1-BA65-F5D762BB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4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A751416-08C4-455E-A452-5354BCC10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CB3E605A-E5F6-4F47-AA9E-6B6A257A4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B6CDFB44-727D-49E0-A715-2262DA6C0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0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Εικόνα 7" descr="C:\Users\psepe\AppData\Local\Microsoft\Windows\INetCache\Content.Word\Titlos.jpg">
            <a:extLst>
              <a:ext uri="{FF2B5EF4-FFF2-40B4-BE49-F238E27FC236}">
                <a16:creationId xmlns:a16="http://schemas.microsoft.com/office/drawing/2014/main" id="{657ECFE0-6E27-4C93-B394-DF25EFBDC9A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26" y="3658704"/>
            <a:ext cx="2491035" cy="809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Εικόνα 9" descr="http://www.ship-suppliers.gr/images/members/61.jpg">
            <a:extLst>
              <a:ext uri="{FF2B5EF4-FFF2-40B4-BE49-F238E27FC236}">
                <a16:creationId xmlns:a16="http://schemas.microsoft.com/office/drawing/2014/main" id="{8DA06E79-0A15-472E-9BF9-2E20ED6B8909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0" y="2366141"/>
            <a:ext cx="2184500" cy="97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Εικόνα 10" descr="http://www.ship-suppliers.gr/images/members/167.jpg">
            <a:extLst>
              <a:ext uri="{FF2B5EF4-FFF2-40B4-BE49-F238E27FC236}">
                <a16:creationId xmlns:a16="http://schemas.microsoft.com/office/drawing/2014/main" id="{1489AF52-64F9-4C28-986C-FBB34DCF994C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" y="3648075"/>
            <a:ext cx="2125345" cy="84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Εικόνα 3" descr="http://www.ship-suppliers.gr/images/members/64.jpg">
            <a:extLst>
              <a:ext uri="{FF2B5EF4-FFF2-40B4-BE49-F238E27FC236}">
                <a16:creationId xmlns:a16="http://schemas.microsoft.com/office/drawing/2014/main" id="{604BAA08-0C2F-4968-A135-99405DD462C2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80" y="3648075"/>
            <a:ext cx="2148840" cy="84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Εικόνα 11" descr="http://www.ship-suppliers.gr/images/members/70.jpg">
            <a:extLst>
              <a:ext uri="{FF2B5EF4-FFF2-40B4-BE49-F238E27FC236}">
                <a16:creationId xmlns:a16="http://schemas.microsoft.com/office/drawing/2014/main" id="{B5537FAC-A2A3-4ABA-829F-DA5061D0067F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139" y="3591501"/>
            <a:ext cx="1927493" cy="867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4042C37B-2F32-4D9F-9F33-D5D8AF0F07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99" y="2400299"/>
            <a:ext cx="2384008" cy="95573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4469AD0-5E47-4370-9786-BEE4FCE033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6958" y="1366772"/>
            <a:ext cx="2081697" cy="86439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45BB22A-0890-43FD-938A-6AAA46F0908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2090" y="490131"/>
            <a:ext cx="1474227" cy="4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5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gon 43">
            <a:hlinkClick r:id="" action="ppaction://hlinkshowjump?jump=nextslide"/>
          </p:cNvPr>
          <p:cNvSpPr/>
          <p:nvPr/>
        </p:nvSpPr>
        <p:spPr>
          <a:xfrm>
            <a:off x="8786813" y="4786313"/>
            <a:ext cx="214312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Pagon 44">
            <a:hlinkClick r:id="" action="ppaction://hlinkshowjump?jump=previousslide"/>
          </p:cNvPr>
          <p:cNvSpPr/>
          <p:nvPr/>
        </p:nvSpPr>
        <p:spPr>
          <a:xfrm flipH="1">
            <a:off x="142875" y="4786313"/>
            <a:ext cx="214313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1813" y="380639"/>
            <a:ext cx="5706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2800" dirty="0">
                <a:latin typeface="+mj-lt"/>
              </a:rPr>
              <a:t>Other Sponsors of directory</a:t>
            </a:r>
            <a:endParaRPr lang="el-GR" sz="28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DDBD0-8461-4A59-BAB7-02F7A8C95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9" y="466456"/>
            <a:ext cx="360000" cy="360000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965509E7-0C3A-4269-942E-59EE8EC5B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BC0B34B-5A84-40E6-8CD6-07FC3A5E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F9C4DFC-E2BE-490B-A9FE-95694BF0F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9A39D27-6E6B-40E1-BA65-F5D762BB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4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A751416-08C4-455E-A452-5354BCC10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CB3E605A-E5F6-4F47-AA9E-6B6A257A4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B6CDFB44-727D-49E0-A715-2262DA6C0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0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Εικόνα 3" descr="C:\Users\psepe\AppData\Local\Microsoft\Windows\INetCache\Content.Word\LOGO ASOPOS (3).png">
            <a:extLst>
              <a:ext uri="{FF2B5EF4-FFF2-40B4-BE49-F238E27FC236}">
                <a16:creationId xmlns:a16="http://schemas.microsoft.com/office/drawing/2014/main" id="{52436ECC-2D84-4640-90D1-964BDA401C9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83" y="972550"/>
            <a:ext cx="1528248" cy="147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Εικόνα 1" descr="C:\Users\psepe\AppData\Local\Microsoft\Windows\INetCache\Content.Word\GOLDEN CARGO.PNG">
            <a:extLst>
              <a:ext uri="{FF2B5EF4-FFF2-40B4-BE49-F238E27FC236}">
                <a16:creationId xmlns:a16="http://schemas.microsoft.com/office/drawing/2014/main" id="{D2D2D891-7F32-4632-8133-4ACE2D15B44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1" y="2490948"/>
            <a:ext cx="2206886" cy="149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Εικόνα 4" descr="C:\Users\psepe\AppData\Local\Microsoft\Windows\INetCache\Content.Word\S.KONSTANTINIDIS.JPG">
            <a:extLst>
              <a:ext uri="{FF2B5EF4-FFF2-40B4-BE49-F238E27FC236}">
                <a16:creationId xmlns:a16="http://schemas.microsoft.com/office/drawing/2014/main" id="{AB9445C4-BBB5-43BF-AD09-DF6ED9B8A34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37" y="2574594"/>
            <a:ext cx="4713136" cy="73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Εικόνα 2" descr="C:\Users\psepe\AppData\Local\Microsoft\Windows\INetCache\Content.Word\2e787ea85bc7b41293d909e2351840b5.png">
            <a:extLst>
              <a:ext uri="{FF2B5EF4-FFF2-40B4-BE49-F238E27FC236}">
                <a16:creationId xmlns:a16="http://schemas.microsoft.com/office/drawing/2014/main" id="{E79CE49D-A5E4-4DE1-92CD-8CFAEDBE44C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87" y="943676"/>
            <a:ext cx="1555776" cy="149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Εικόνα 5" descr="header [en]">
            <a:extLst>
              <a:ext uri="{FF2B5EF4-FFF2-40B4-BE49-F238E27FC236}">
                <a16:creationId xmlns:a16="http://schemas.microsoft.com/office/drawing/2014/main" id="{790C82E5-FCDE-4576-A489-CDAC0557147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33" y="3479702"/>
            <a:ext cx="1476398" cy="148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Εικόνα 7" descr="C:\Users\psepe\AppData\Local\Microsoft\Windows\INetCache\Content.Word\EEL.GR.JPG">
            <a:extLst>
              <a:ext uri="{FF2B5EF4-FFF2-40B4-BE49-F238E27FC236}">
                <a16:creationId xmlns:a16="http://schemas.microsoft.com/office/drawing/2014/main" id="{D9B241A3-C8D4-4B23-A2B4-D1816A79FCC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006" y="3479702"/>
            <a:ext cx="1438397" cy="148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Εικόνα 8" descr="C:\Users\psepe\AppData\Local\Microsoft\Windows\INetCache\Content.Word\intellisoft-banner2.jpg">
            <a:extLst>
              <a:ext uri="{FF2B5EF4-FFF2-40B4-BE49-F238E27FC236}">
                <a16:creationId xmlns:a16="http://schemas.microsoft.com/office/drawing/2014/main" id="{3478365E-4CB5-4174-8BBE-A44D6709841D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08" y="3362326"/>
            <a:ext cx="1899444" cy="1657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Εικόνα 9" descr="Σχετική εικόνα">
            <a:extLst>
              <a:ext uri="{FF2B5EF4-FFF2-40B4-BE49-F238E27FC236}">
                <a16:creationId xmlns:a16="http://schemas.microsoft.com/office/drawing/2014/main" id="{F1902B67-5CD1-4B51-A6B2-DC6E7FCB54B4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005" y="957739"/>
            <a:ext cx="1659387" cy="149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Εικόνα 10" descr="C:\Users\psepe\AppData\Local\Microsoft\Windows\INetCache\Content.Word\1_570_855_0_100_campaign-asia-content-123Japan-Tobacco.jpg">
            <a:extLst>
              <a:ext uri="{FF2B5EF4-FFF2-40B4-BE49-F238E27FC236}">
                <a16:creationId xmlns:a16="http://schemas.microsoft.com/office/drawing/2014/main" id="{7FD9E4A1-6899-4A63-ABC6-0158460777BD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73" y="957739"/>
            <a:ext cx="1882684" cy="148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A45B5F1-A575-4377-A412-A20147753D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346" y="4019985"/>
            <a:ext cx="2249619" cy="999831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AC26A7E1-1AFD-4461-9D25-6C642FCC86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282" y="967769"/>
            <a:ext cx="2047192" cy="144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41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gon 43">
            <a:hlinkClick r:id="" action="ppaction://hlinkshowjump?jump=nextslide"/>
          </p:cNvPr>
          <p:cNvSpPr/>
          <p:nvPr/>
        </p:nvSpPr>
        <p:spPr>
          <a:xfrm>
            <a:off x="8786813" y="4786313"/>
            <a:ext cx="214312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Pagon 44">
            <a:hlinkClick r:id="" action="ppaction://hlinkshowjump?jump=previousslide"/>
          </p:cNvPr>
          <p:cNvSpPr/>
          <p:nvPr/>
        </p:nvSpPr>
        <p:spPr>
          <a:xfrm flipH="1">
            <a:off x="142875" y="4786313"/>
            <a:ext cx="214313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9292" y="1382269"/>
            <a:ext cx="53887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en-US" sz="2800" dirty="0">
                <a:latin typeface="+mj-lt"/>
              </a:rPr>
              <a:t>Thank you for your kind attention </a:t>
            </a:r>
            <a:endParaRPr lang="el-GR" sz="2800" dirty="0">
              <a:latin typeface="+mj-lt"/>
            </a:endParaRPr>
          </a:p>
          <a:p>
            <a:pPr marL="45720" indent="0" algn="ctr">
              <a:buNone/>
            </a:pPr>
            <a:endParaRPr lang="el-GR" sz="2800" dirty="0">
              <a:latin typeface="+mj-lt"/>
            </a:endParaRPr>
          </a:p>
          <a:p>
            <a:pPr marL="45720" indent="0" algn="ctr">
              <a:buNone/>
            </a:pPr>
            <a:r>
              <a:rPr lang="en-US" sz="2800" dirty="0"/>
              <a:t>Nikolaos </a:t>
            </a:r>
            <a:r>
              <a:rPr lang="en-US" sz="2800" dirty="0">
                <a:latin typeface="+mj-lt"/>
              </a:rPr>
              <a:t>Mavrikos</a:t>
            </a:r>
            <a:endParaRPr lang="el-GR" sz="2800" dirty="0">
              <a:latin typeface="+mj-lt"/>
            </a:endParaRPr>
          </a:p>
          <a:p>
            <a:pPr marL="45720" indent="0" algn="ctr">
              <a:buNone/>
            </a:pPr>
            <a:r>
              <a:rPr lang="en-US" sz="2800" dirty="0">
                <a:latin typeface="+mj-lt"/>
              </a:rPr>
              <a:t>Chairman</a:t>
            </a:r>
          </a:p>
          <a:p>
            <a:pPr marL="4572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ww.ship-suppliers.gr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D7A035-7D65-46EB-BA32-C6ABD4E18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376" y="365759"/>
            <a:ext cx="4130937" cy="101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5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rostokąt 52"/>
          <p:cNvSpPr/>
          <p:nvPr/>
        </p:nvSpPr>
        <p:spPr>
          <a:xfrm>
            <a:off x="785812" y="571500"/>
            <a:ext cx="3452701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0D0D0D"/>
                </a:solidFill>
                <a:latin typeface="Lucida Sans Unicode" pitchFamily="34" charset="0"/>
              </a:rPr>
              <a:t>Quick Presentation of</a:t>
            </a:r>
          </a:p>
        </p:txBody>
      </p:sp>
      <p:sp>
        <p:nvSpPr>
          <p:cNvPr id="44" name="Pagon 43">
            <a:hlinkClick r:id="" action="ppaction://hlinkshowjump?jump=nextslide"/>
          </p:cNvPr>
          <p:cNvSpPr/>
          <p:nvPr/>
        </p:nvSpPr>
        <p:spPr>
          <a:xfrm>
            <a:off x="8786813" y="4786313"/>
            <a:ext cx="214312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Pagon 44">
            <a:hlinkClick r:id="" action="ppaction://hlinkshowjump?jump=previousslide"/>
          </p:cNvPr>
          <p:cNvSpPr/>
          <p:nvPr/>
        </p:nvSpPr>
        <p:spPr>
          <a:xfrm flipH="1">
            <a:off x="142875" y="4786313"/>
            <a:ext cx="214313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3 CuadroTexto"/>
          <p:cNvSpPr txBox="1"/>
          <p:nvPr/>
        </p:nvSpPr>
        <p:spPr>
          <a:xfrm>
            <a:off x="853440" y="1123950"/>
            <a:ext cx="6238240" cy="33855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269875" indent="1825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lvl="0" indent="-171450">
              <a:buBlip>
                <a:blip r:embed="rId3"/>
              </a:buBlip>
            </a:pPr>
            <a:endParaRPr lang="en-US" sz="1600" dirty="0"/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Hellenic Ship Supplier Association was established in </a:t>
            </a:r>
            <a:r>
              <a:rPr lang="en-US" sz="1600" b="1" dirty="0"/>
              <a:t>1975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We represent </a:t>
            </a:r>
            <a:r>
              <a:rPr lang="en-US" sz="1600" b="1" dirty="0"/>
              <a:t>116</a:t>
            </a:r>
            <a:r>
              <a:rPr lang="en-US" sz="1600" dirty="0"/>
              <a:t> members </a:t>
            </a:r>
          </a:p>
          <a:p>
            <a:pPr marL="171450" indent="-171450">
              <a:buBlip>
                <a:blip r:embed="rId3"/>
              </a:buBlip>
            </a:pPr>
            <a:r>
              <a:rPr lang="en-US" sz="1600" dirty="0"/>
              <a:t>Most of our members have at least </a:t>
            </a:r>
            <a:r>
              <a:rPr lang="en-US" sz="1600" b="1" dirty="0"/>
              <a:t>20</a:t>
            </a:r>
            <a:r>
              <a:rPr lang="el-GR" sz="1600" b="1" dirty="0"/>
              <a:t> </a:t>
            </a:r>
            <a:r>
              <a:rPr lang="en-US" sz="1600" dirty="0"/>
              <a:t>years of experience and strong export Activity 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Member’s turnover in 2016 was </a:t>
            </a:r>
            <a:r>
              <a:rPr lang="en-US" sz="1600" b="1" dirty="0"/>
              <a:t>260 </a:t>
            </a:r>
            <a:r>
              <a:rPr lang="en-US" sz="1600" dirty="0"/>
              <a:t>millions Euros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They employ about </a:t>
            </a:r>
            <a:r>
              <a:rPr lang="en-US" sz="1600" b="1" dirty="0"/>
              <a:t>1.500</a:t>
            </a:r>
            <a:r>
              <a:rPr lang="en-US" sz="1600" dirty="0"/>
              <a:t> employees </a:t>
            </a:r>
            <a:endParaRPr lang="el-GR" sz="1600" dirty="0"/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They are Certified by ISO, HACCP, Authorized Economic Operator </a:t>
            </a:r>
            <a:r>
              <a:rPr lang="en-US" sz="1600" dirty="0" err="1"/>
              <a:t>etc</a:t>
            </a:r>
            <a:endParaRPr lang="en-US" sz="1600" dirty="0"/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We promote Greek products to ships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We are members of ISSA, OCEAN, Hellenic Cluster “Maritime Hellas”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We are certified for CONFORMITY OF MANAGEMENT SYSTEM according to ELOT 1429/2008</a:t>
            </a:r>
          </a:p>
          <a:p>
            <a:pPr marL="171450" lvl="0" indent="-171450">
              <a:buBlip>
                <a:blip r:embed="rId3"/>
              </a:buBlip>
            </a:pPr>
            <a:endParaRPr lang="en-US" sz="1400" dirty="0"/>
          </a:p>
          <a:p>
            <a:pPr marL="171450" lvl="0" indent="-171450">
              <a:buBlip>
                <a:blip r:embed="rId3"/>
              </a:buBlip>
            </a:pPr>
            <a:endParaRPr lang="en-US" sz="1400" dirty="0"/>
          </a:p>
        </p:txBody>
      </p:sp>
      <p:sp>
        <p:nvSpPr>
          <p:cNvPr id="43" name="Prostokąt 42">
            <a:hlinkClick r:id="rId4" action="ppaction://hlinksldjump"/>
          </p:cNvPr>
          <p:cNvSpPr/>
          <p:nvPr/>
        </p:nvSpPr>
        <p:spPr>
          <a:xfrm>
            <a:off x="4120237" y="-390214"/>
            <a:ext cx="90263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Φιλοσοφία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3" y="614362"/>
            <a:ext cx="360000" cy="36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F2FD79-6487-44C5-9FED-4F4FBEFFC3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6840" y="439710"/>
            <a:ext cx="2085694" cy="622328"/>
          </a:xfrm>
          <a:prstGeom prst="rect">
            <a:avLst/>
          </a:prstGeom>
        </p:spPr>
      </p:pic>
      <p:sp>
        <p:nvSpPr>
          <p:cNvPr id="3" name="AutoShape 2" descr="Αποτέλεσμα εικόνας για international ship suppliers association">
            <a:extLst>
              <a:ext uri="{FF2B5EF4-FFF2-40B4-BE49-F238E27FC236}">
                <a16:creationId xmlns:a16="http://schemas.microsoft.com/office/drawing/2014/main" id="{0A5C754B-5663-408E-A0D9-2805E10C70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20DDA68-BE30-462D-8986-02A0C65606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566" y="843442"/>
            <a:ext cx="2859279" cy="2005763"/>
          </a:xfrm>
          <a:prstGeom prst="rect">
            <a:avLst/>
          </a:prstGeom>
        </p:spPr>
      </p:pic>
      <p:pic>
        <p:nvPicPr>
          <p:cNvPr id="14" name="Εικόνα 1" descr="C:\Users\psepe\AppData\Local\Microsoft\Windows\INetCache\Content.Word\MARITIME CLUSTER LOGO.JPG">
            <a:extLst>
              <a:ext uri="{FF2B5EF4-FFF2-40B4-BE49-F238E27FC236}">
                <a16:creationId xmlns:a16="http://schemas.microsoft.com/office/drawing/2014/main" id="{C813A757-C848-4A9B-B295-3106D9690A0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93" y="4473449"/>
            <a:ext cx="732526" cy="6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31C626-E7D2-4822-924A-E6483EF207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3" y="4473450"/>
            <a:ext cx="537307" cy="625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A1689D-B8D4-4C12-A0C4-4DAF9EB1DC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54" y="4473450"/>
            <a:ext cx="639818" cy="625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3AA2DC-79EF-4385-A2BA-A3005C1174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99" y="3697132"/>
            <a:ext cx="644063" cy="629046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EABFC05-86CC-4176-A0A4-275AF427B12C}"/>
              </a:ext>
            </a:extLst>
          </p:cNvPr>
          <p:cNvSpPr/>
          <p:nvPr/>
        </p:nvSpPr>
        <p:spPr>
          <a:xfrm>
            <a:off x="6140840" y="4328498"/>
            <a:ext cx="30985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CONFORMITY OF MANAGEMENT SYSTEM according to ELOT 1429/2008</a:t>
            </a:r>
            <a:endParaRPr lang="el-GR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rostokąt 52"/>
          <p:cNvSpPr/>
          <p:nvPr/>
        </p:nvSpPr>
        <p:spPr>
          <a:xfrm>
            <a:off x="785812" y="571500"/>
            <a:ext cx="36337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0D0D0D"/>
                </a:solidFill>
                <a:latin typeface="Lucida Sans Unicode" pitchFamily="34" charset="0"/>
              </a:rPr>
              <a:t>We supply all kinds of ships</a:t>
            </a:r>
          </a:p>
        </p:txBody>
      </p:sp>
      <p:sp>
        <p:nvSpPr>
          <p:cNvPr id="44" name="Pagon 43">
            <a:hlinkClick r:id="" action="ppaction://hlinkshowjump?jump=nextslide"/>
          </p:cNvPr>
          <p:cNvSpPr/>
          <p:nvPr/>
        </p:nvSpPr>
        <p:spPr>
          <a:xfrm>
            <a:off x="8786813" y="4786313"/>
            <a:ext cx="214312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Pagon 44">
            <a:hlinkClick r:id="" action="ppaction://hlinkshowjump?jump=previousslide"/>
          </p:cNvPr>
          <p:cNvSpPr/>
          <p:nvPr/>
        </p:nvSpPr>
        <p:spPr>
          <a:xfrm flipH="1">
            <a:off x="142875" y="4786313"/>
            <a:ext cx="214313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3 CuadroTexto"/>
          <p:cNvSpPr txBox="1"/>
          <p:nvPr/>
        </p:nvSpPr>
        <p:spPr>
          <a:xfrm>
            <a:off x="1123499" y="1130138"/>
            <a:ext cx="181660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269875" indent="1825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lvl="0" indent="-171450">
              <a:buBlip>
                <a:blip r:embed="rId3"/>
              </a:buBlip>
            </a:pPr>
            <a:r>
              <a:rPr lang="en-US" dirty="0"/>
              <a:t>Cargo</a:t>
            </a:r>
            <a:endParaRPr lang="en-US" sz="1400" dirty="0"/>
          </a:p>
        </p:txBody>
      </p:sp>
      <p:sp>
        <p:nvSpPr>
          <p:cNvPr id="43" name="Prostokąt 42">
            <a:hlinkClick r:id="rId4" action="ppaction://hlinksldjump"/>
          </p:cNvPr>
          <p:cNvSpPr/>
          <p:nvPr/>
        </p:nvSpPr>
        <p:spPr>
          <a:xfrm>
            <a:off x="4120237" y="-390214"/>
            <a:ext cx="90263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Φιλοσοφία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3" y="614362"/>
            <a:ext cx="360000" cy="360000"/>
          </a:xfrm>
          <a:prstGeom prst="rect">
            <a:avLst/>
          </a:prstGeom>
        </p:spPr>
      </p:pic>
      <p:sp>
        <p:nvSpPr>
          <p:cNvPr id="3" name="AutoShape 2" descr="Αποτέλεσμα εικόνας για international ship suppliers association">
            <a:extLst>
              <a:ext uri="{FF2B5EF4-FFF2-40B4-BE49-F238E27FC236}">
                <a16:creationId xmlns:a16="http://schemas.microsoft.com/office/drawing/2014/main" id="{0A5C754B-5663-408E-A0D9-2805E10C70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A2C39-EC88-4E76-8A19-1062FBF2BF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5" y="1473725"/>
            <a:ext cx="2123261" cy="1215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0BDDF3-8202-4445-A74A-0F47ECBEEE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81" y="3001687"/>
            <a:ext cx="2147645" cy="1323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0EA900-96E5-4D2F-A3A2-5575AD56DD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53" y="1372555"/>
            <a:ext cx="2123261" cy="11930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257E87-1CB0-45F0-AE2A-020AE3DCF4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54" y="3001687"/>
            <a:ext cx="2123261" cy="1324631"/>
          </a:xfrm>
          <a:prstGeom prst="rect">
            <a:avLst/>
          </a:prstGeom>
        </p:spPr>
      </p:pic>
      <p:sp>
        <p:nvSpPr>
          <p:cNvPr id="22" name="3 CuadroTexto">
            <a:extLst>
              <a:ext uri="{FF2B5EF4-FFF2-40B4-BE49-F238E27FC236}">
                <a16:creationId xmlns:a16="http://schemas.microsoft.com/office/drawing/2014/main" id="{526C9DEC-F7DB-4AB8-97BF-267808115117}"/>
              </a:ext>
            </a:extLst>
          </p:cNvPr>
          <p:cNvSpPr txBox="1"/>
          <p:nvPr/>
        </p:nvSpPr>
        <p:spPr>
          <a:xfrm>
            <a:off x="4540627" y="1050992"/>
            <a:ext cx="2372556" cy="9541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269875" indent="1825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lvl="0" indent="-171450">
              <a:buBlip>
                <a:blip r:embed="rId3"/>
              </a:buBlip>
            </a:pPr>
            <a:r>
              <a:rPr lang="en-US" dirty="0"/>
              <a:t>Tankers</a:t>
            </a:r>
          </a:p>
          <a:p>
            <a:pPr marL="171450" lvl="0" indent="-171450">
              <a:buBlip>
                <a:blip r:embed="rId3"/>
              </a:buBlip>
            </a:pPr>
            <a:endParaRPr lang="en-US" sz="1600" dirty="0"/>
          </a:p>
          <a:p>
            <a:pPr marL="171450" lvl="0" indent="-171450">
              <a:buBlip>
                <a:blip r:embed="rId3"/>
              </a:buBlip>
            </a:pPr>
            <a:endParaRPr lang="en-US" sz="1400" dirty="0"/>
          </a:p>
          <a:p>
            <a:pPr marL="171450" lvl="0" indent="-171450">
              <a:buBlip>
                <a:blip r:embed="rId3"/>
              </a:buBlip>
            </a:pPr>
            <a:endParaRPr lang="en-US" sz="1400" dirty="0"/>
          </a:p>
        </p:txBody>
      </p:sp>
      <p:sp>
        <p:nvSpPr>
          <p:cNvPr id="23" name="3 CuadroTexto">
            <a:extLst>
              <a:ext uri="{FF2B5EF4-FFF2-40B4-BE49-F238E27FC236}">
                <a16:creationId xmlns:a16="http://schemas.microsoft.com/office/drawing/2014/main" id="{D77A6286-71C6-42ED-9964-E3725CB648DA}"/>
              </a:ext>
            </a:extLst>
          </p:cNvPr>
          <p:cNvSpPr txBox="1"/>
          <p:nvPr/>
        </p:nvSpPr>
        <p:spPr>
          <a:xfrm>
            <a:off x="4571554" y="2689292"/>
            <a:ext cx="1816608" cy="9541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269875" indent="1825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lvl="0" indent="-171450">
              <a:buBlip>
                <a:blip r:embed="rId3"/>
              </a:buBlip>
            </a:pPr>
            <a:r>
              <a:rPr lang="en-US" dirty="0"/>
              <a:t>Ferry boats </a:t>
            </a:r>
          </a:p>
          <a:p>
            <a:pPr marL="171450" lvl="0" indent="-171450">
              <a:buBlip>
                <a:blip r:embed="rId3"/>
              </a:buBlip>
            </a:pPr>
            <a:endParaRPr lang="en-US" sz="1600" dirty="0"/>
          </a:p>
          <a:p>
            <a:pPr marL="171450" lvl="0" indent="-171450">
              <a:buBlip>
                <a:blip r:embed="rId3"/>
              </a:buBlip>
            </a:pPr>
            <a:endParaRPr lang="en-US" sz="1400" dirty="0"/>
          </a:p>
          <a:p>
            <a:pPr marL="171450" lvl="0" indent="-171450">
              <a:buBlip>
                <a:blip r:embed="rId3"/>
              </a:buBlip>
            </a:pPr>
            <a:endParaRPr lang="en-US" sz="1400" dirty="0"/>
          </a:p>
        </p:txBody>
      </p:sp>
      <p:sp>
        <p:nvSpPr>
          <p:cNvPr id="24" name="3 CuadroTexto">
            <a:extLst>
              <a:ext uri="{FF2B5EF4-FFF2-40B4-BE49-F238E27FC236}">
                <a16:creationId xmlns:a16="http://schemas.microsoft.com/office/drawing/2014/main" id="{B4C70258-DF48-43AD-8480-D8904227345C}"/>
              </a:ext>
            </a:extLst>
          </p:cNvPr>
          <p:cNvSpPr txBox="1"/>
          <p:nvPr/>
        </p:nvSpPr>
        <p:spPr>
          <a:xfrm>
            <a:off x="1063492" y="2742105"/>
            <a:ext cx="1718609" cy="7078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269875" indent="1825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lvl="0" indent="-171450">
              <a:buBlip>
                <a:blip r:embed="rId3"/>
              </a:buBlip>
            </a:pPr>
            <a:r>
              <a:rPr lang="en-US" dirty="0"/>
              <a:t>Cruise</a:t>
            </a:r>
          </a:p>
          <a:p>
            <a:pPr marL="171450" lvl="0" indent="-171450">
              <a:buBlip>
                <a:blip r:embed="rId3"/>
              </a:buBlip>
            </a:pPr>
            <a:endParaRPr lang="en-US" sz="1400" dirty="0"/>
          </a:p>
          <a:p>
            <a:pPr marL="171450" lvl="0" indent="-171450">
              <a:buBlip>
                <a:blip r:embed="rId3"/>
              </a:buBlip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577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rostokąt 52"/>
          <p:cNvSpPr/>
          <p:nvPr/>
        </p:nvSpPr>
        <p:spPr>
          <a:xfrm>
            <a:off x="844678" y="580049"/>
            <a:ext cx="308610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rgbClr val="0D0D0D"/>
                </a:solidFill>
                <a:latin typeface="Lucida Sans Unicode" pitchFamily="34" charset="0"/>
              </a:rPr>
              <a:t>We supply with</a:t>
            </a:r>
          </a:p>
        </p:txBody>
      </p:sp>
      <p:sp>
        <p:nvSpPr>
          <p:cNvPr id="44" name="Pagon 43">
            <a:hlinkClick r:id="" action="ppaction://hlinkshowjump?jump=nextslide"/>
          </p:cNvPr>
          <p:cNvSpPr/>
          <p:nvPr/>
        </p:nvSpPr>
        <p:spPr>
          <a:xfrm>
            <a:off x="8786813" y="4786313"/>
            <a:ext cx="214312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Pagon 44">
            <a:hlinkClick r:id="" action="ppaction://hlinkshowjump?jump=previousslide"/>
          </p:cNvPr>
          <p:cNvSpPr/>
          <p:nvPr/>
        </p:nvSpPr>
        <p:spPr>
          <a:xfrm flipH="1">
            <a:off x="142875" y="4786313"/>
            <a:ext cx="214313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3 CuadroTexto"/>
          <p:cNvSpPr txBox="1"/>
          <p:nvPr/>
        </p:nvSpPr>
        <p:spPr>
          <a:xfrm>
            <a:off x="1115973" y="1204624"/>
            <a:ext cx="3201614" cy="14465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269875" indent="1825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Food Supplies</a:t>
            </a:r>
            <a:endParaRPr lang="el-GR" sz="1600" dirty="0"/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Equipment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Repair parts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Maintenance Parts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Safety Equipment </a:t>
            </a:r>
            <a:endParaRPr lang="el-GR" sz="1600" dirty="0"/>
          </a:p>
          <a:p>
            <a:pPr marL="171450" lvl="0" indent="-171450">
              <a:buBlip>
                <a:blip r:embed="rId3"/>
              </a:buBlip>
            </a:pPr>
            <a:endParaRPr lang="en-US" sz="1400" dirty="0"/>
          </a:p>
        </p:txBody>
      </p:sp>
      <p:sp>
        <p:nvSpPr>
          <p:cNvPr id="43" name="Prostokąt 42">
            <a:hlinkClick r:id="rId4" action="ppaction://hlinksldjump"/>
          </p:cNvPr>
          <p:cNvSpPr/>
          <p:nvPr/>
        </p:nvSpPr>
        <p:spPr>
          <a:xfrm>
            <a:off x="4120237" y="-390214"/>
            <a:ext cx="90263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Φιλοσοφία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3" y="614362"/>
            <a:ext cx="360000" cy="360000"/>
          </a:xfrm>
          <a:prstGeom prst="rect">
            <a:avLst/>
          </a:prstGeom>
        </p:spPr>
      </p:pic>
      <p:sp>
        <p:nvSpPr>
          <p:cNvPr id="3" name="AutoShape 2" descr="Αποτέλεσμα εικόνας για international ship suppliers association">
            <a:extLst>
              <a:ext uri="{FF2B5EF4-FFF2-40B4-BE49-F238E27FC236}">
                <a16:creationId xmlns:a16="http://schemas.microsoft.com/office/drawing/2014/main" id="{0A5C754B-5663-408E-A0D9-2805E10C70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D430A5-BF67-4D34-A23A-902D41CABD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37" y="2800077"/>
            <a:ext cx="1975104" cy="958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B35255-2F70-4EE8-B610-17CF967AAE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25" y="3777644"/>
            <a:ext cx="1984616" cy="13658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939809-6510-48A2-8985-E092FFAC4E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87" y="1479795"/>
            <a:ext cx="1984615" cy="1300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DA1BE7-9360-4E8E-874E-AFB14F07FC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13" y="2805804"/>
            <a:ext cx="1966574" cy="9441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94110B-75D1-46F5-8D82-6E466F5F87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87" y="3775325"/>
            <a:ext cx="1984615" cy="1365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C44F56-0ED4-4F9A-9476-429C4676BF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77" y="97215"/>
            <a:ext cx="1975104" cy="13658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D241EC-08AF-4986-A273-4CBFD1732A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47" y="97215"/>
            <a:ext cx="1937663" cy="13658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D99CAE-1CA0-44CD-B5C5-62002F06110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6276" y="1479794"/>
            <a:ext cx="1984615" cy="125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rostokąt 52"/>
          <p:cNvSpPr/>
          <p:nvPr/>
        </p:nvSpPr>
        <p:spPr>
          <a:xfrm>
            <a:off x="785812" y="571500"/>
            <a:ext cx="61737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>
                <a:solidFill>
                  <a:schemeClr val="tx1"/>
                </a:solidFill>
              </a:rPr>
              <a:t>Suppliers in Greece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4" name="Pagon 43">
            <a:hlinkClick r:id="" action="ppaction://hlinkshowjump?jump=nextslide"/>
          </p:cNvPr>
          <p:cNvSpPr/>
          <p:nvPr/>
        </p:nvSpPr>
        <p:spPr>
          <a:xfrm>
            <a:off x="8786813" y="4786313"/>
            <a:ext cx="214312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Pagon 44">
            <a:hlinkClick r:id="" action="ppaction://hlinkshowjump?jump=previousslide"/>
          </p:cNvPr>
          <p:cNvSpPr/>
          <p:nvPr/>
        </p:nvSpPr>
        <p:spPr>
          <a:xfrm flipH="1">
            <a:off x="142875" y="4786313"/>
            <a:ext cx="214313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3 CuadroTexto"/>
          <p:cNvSpPr txBox="1"/>
          <p:nvPr/>
        </p:nvSpPr>
        <p:spPr>
          <a:xfrm>
            <a:off x="785812" y="1315974"/>
            <a:ext cx="6048621" cy="22159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269875" indent="1825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lvl="0" indent="-171450">
              <a:buBlip>
                <a:blip r:embed="rId3"/>
              </a:buBlip>
            </a:pPr>
            <a:r>
              <a:rPr lang="en-US" dirty="0"/>
              <a:t>We do business without Banking System since 2009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dirty="0"/>
              <a:t>We do business using our own funds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dirty="0"/>
              <a:t>Despite the booming of cruising in Greece, ships only buy the necessary supplies</a:t>
            </a:r>
            <a:endParaRPr lang="el-GR" dirty="0"/>
          </a:p>
          <a:p>
            <a:pPr marL="171450" lvl="0" indent="-171450">
              <a:buBlip>
                <a:blip r:embed="rId3"/>
              </a:buBlip>
            </a:pPr>
            <a:r>
              <a:rPr lang="en-US" dirty="0"/>
              <a:t>Due to the new management of Piraeus Port, the supply of Cargo has increased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dirty="0"/>
              <a:t>Nevertheless, the supplying companies managed to survive and support shipping companies at all times</a:t>
            </a:r>
            <a:endParaRPr lang="el-GR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2" y="605812"/>
            <a:ext cx="360000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57891C-E34F-4EBD-8477-28EDB37F8C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04" y="1104968"/>
            <a:ext cx="2410465" cy="24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rostokąt 52"/>
          <p:cNvSpPr/>
          <p:nvPr/>
        </p:nvSpPr>
        <p:spPr>
          <a:xfrm>
            <a:off x="753120" y="391142"/>
            <a:ext cx="61737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COOPERATION                                      WITH 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44" name="Pagon 43">
            <a:hlinkClick r:id="" action="ppaction://hlinkshowjump?jump=nextslide"/>
          </p:cNvPr>
          <p:cNvSpPr/>
          <p:nvPr/>
        </p:nvSpPr>
        <p:spPr>
          <a:xfrm>
            <a:off x="8786813" y="4786313"/>
            <a:ext cx="214312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Pagon 44">
            <a:hlinkClick r:id="" action="ppaction://hlinkshowjump?jump=previousslide"/>
          </p:cNvPr>
          <p:cNvSpPr/>
          <p:nvPr/>
        </p:nvSpPr>
        <p:spPr>
          <a:xfrm flipH="1">
            <a:off x="142875" y="4786313"/>
            <a:ext cx="214313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3 CuadroTexto"/>
          <p:cNvSpPr txBox="1"/>
          <p:nvPr/>
        </p:nvSpPr>
        <p:spPr>
          <a:xfrm>
            <a:off x="753120" y="1096945"/>
            <a:ext cx="5207964" cy="16004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269875" indent="1825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Piraeus Chamber of Commerce and Industry 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Panhellenic Exporters Association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Custom General Directorate </a:t>
            </a:r>
          </a:p>
          <a:p>
            <a:pPr marL="171450" indent="-171450">
              <a:buBlip>
                <a:blip r:embed="rId3"/>
              </a:buBlip>
            </a:pPr>
            <a:r>
              <a:rPr lang="en-US" sz="1600" dirty="0"/>
              <a:t>Ministry of Finance </a:t>
            </a:r>
            <a:endParaRPr lang="el-GR" sz="1600" dirty="0"/>
          </a:p>
          <a:p>
            <a:pPr marL="171450" lvl="0" indent="-171450">
              <a:buBlip>
                <a:blip r:embed="rId3"/>
              </a:buBlip>
            </a:pPr>
            <a:endParaRPr lang="el-GR" sz="1600" dirty="0"/>
          </a:p>
          <a:p>
            <a:pPr marL="171450" lvl="0" indent="-171450">
              <a:buBlip>
                <a:blip r:embed="rId3"/>
              </a:buBlip>
            </a:pPr>
            <a:endParaRPr lang="el-GR" sz="1200" b="1" dirty="0"/>
          </a:p>
          <a:p>
            <a:pPr marL="171450" lvl="0" indent="-171450">
              <a:buBlip>
                <a:blip r:embed="rId3"/>
              </a:buBlip>
            </a:pPr>
            <a:endParaRPr lang="el-GR" sz="1200" dirty="0">
              <a:solidFill>
                <a:srgbClr val="0D0D0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0" y="425454"/>
            <a:ext cx="360000" cy="36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F182B1-EF3C-4B9A-8FA2-FDAC095A6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0" y="2298655"/>
            <a:ext cx="2764026" cy="1831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72588-C457-4A4F-BA53-BAE4CE7EC9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31" y="2298655"/>
            <a:ext cx="2780264" cy="184192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9A306BD3-2B6C-4C82-8706-F1C87AB003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9342" y="2298655"/>
            <a:ext cx="1904877" cy="183116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D4CCF77-A1E1-480E-83B9-A836922813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090" y="318917"/>
            <a:ext cx="1639966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8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rostokąt 52"/>
          <p:cNvSpPr/>
          <p:nvPr/>
        </p:nvSpPr>
        <p:spPr>
          <a:xfrm>
            <a:off x="753120" y="391142"/>
            <a:ext cx="61737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As HSSEA                      we have succeeded</a:t>
            </a:r>
            <a:r>
              <a:rPr lang="el-GR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in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44" name="Pagon 43">
            <a:hlinkClick r:id="" action="ppaction://hlinkshowjump?jump=nextslide"/>
          </p:cNvPr>
          <p:cNvSpPr/>
          <p:nvPr/>
        </p:nvSpPr>
        <p:spPr>
          <a:xfrm>
            <a:off x="8786813" y="4786313"/>
            <a:ext cx="214312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Pagon 44">
            <a:hlinkClick r:id="" action="ppaction://hlinkshowjump?jump=previousslide"/>
          </p:cNvPr>
          <p:cNvSpPr/>
          <p:nvPr/>
        </p:nvSpPr>
        <p:spPr>
          <a:xfrm flipH="1">
            <a:off x="142875" y="4786313"/>
            <a:ext cx="214313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3 CuadroTexto"/>
          <p:cNvSpPr txBox="1"/>
          <p:nvPr/>
        </p:nvSpPr>
        <p:spPr>
          <a:xfrm>
            <a:off x="753119" y="1096946"/>
            <a:ext cx="5471573" cy="209288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269875" indent="1825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Modifying the legal institutional framework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Reducing guarantees</a:t>
            </a:r>
            <a:endParaRPr lang="el-GR" sz="1600" dirty="0"/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Reducing bureaucracy</a:t>
            </a:r>
            <a:endParaRPr lang="el-GR" sz="1600" dirty="0"/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Simplifying daily procedures 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Enforcing the development of logistics </a:t>
            </a:r>
          </a:p>
          <a:p>
            <a:pPr lvl="0"/>
            <a:endParaRPr lang="el-GR" sz="1600" dirty="0"/>
          </a:p>
          <a:p>
            <a:pPr marL="171450" lvl="0" indent="-171450">
              <a:buBlip>
                <a:blip r:embed="rId3"/>
              </a:buBlip>
            </a:pPr>
            <a:endParaRPr lang="el-GR" sz="1600" dirty="0"/>
          </a:p>
          <a:p>
            <a:pPr marL="171450" lvl="0" indent="-171450">
              <a:buBlip>
                <a:blip r:embed="rId3"/>
              </a:buBlip>
            </a:pPr>
            <a:endParaRPr lang="el-GR" sz="1200" b="1" dirty="0"/>
          </a:p>
          <a:p>
            <a:pPr marL="171450" lvl="0" indent="-171450">
              <a:buBlip>
                <a:blip r:embed="rId3"/>
              </a:buBlip>
            </a:pPr>
            <a:endParaRPr lang="el-GR" sz="1200" dirty="0">
              <a:solidFill>
                <a:srgbClr val="0D0D0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0" y="425454"/>
            <a:ext cx="360000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E090A9-6A7D-42A0-82C2-CFEA704397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6" y="2696718"/>
            <a:ext cx="1810512" cy="1213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20EC02-7A15-459B-9DC6-41E6FA8EBF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93" y="2685477"/>
            <a:ext cx="1947672" cy="12243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9E6A49-8EAE-4A6C-B768-843190EEDA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43" y="2676238"/>
            <a:ext cx="1697591" cy="123358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9397B0E-347E-4D4E-BC1F-D4D6690D8A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120" y="425454"/>
            <a:ext cx="1453973" cy="5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rostokąt 52"/>
          <p:cNvSpPr/>
          <p:nvPr/>
        </p:nvSpPr>
        <p:spPr>
          <a:xfrm>
            <a:off x="753120" y="391142"/>
            <a:ext cx="61737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Actions of HSSEA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44" name="Pagon 43">
            <a:hlinkClick r:id="" action="ppaction://hlinkshowjump?jump=nextslide"/>
          </p:cNvPr>
          <p:cNvSpPr/>
          <p:nvPr/>
        </p:nvSpPr>
        <p:spPr>
          <a:xfrm>
            <a:off x="8786813" y="4786313"/>
            <a:ext cx="214312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Pagon 44">
            <a:hlinkClick r:id="" action="ppaction://hlinkshowjump?jump=previousslide"/>
          </p:cNvPr>
          <p:cNvSpPr/>
          <p:nvPr/>
        </p:nvSpPr>
        <p:spPr>
          <a:xfrm flipH="1">
            <a:off x="142875" y="4786313"/>
            <a:ext cx="214313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3 CuadroTexto"/>
          <p:cNvSpPr txBox="1"/>
          <p:nvPr/>
        </p:nvSpPr>
        <p:spPr>
          <a:xfrm>
            <a:off x="753120" y="1096945"/>
            <a:ext cx="5322560" cy="37240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269875" indent="1825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We send proposals and reports to Political Leaders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We cooperate on permanent basis  with a “customs advisor”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We keep our members “up to date” with new laws and regulations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We organize training seminars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We motivate our members to participate in vocational trading seminars and to be certified. </a:t>
            </a:r>
          </a:p>
          <a:p>
            <a:pPr marL="171450" lvl="0" indent="-171450">
              <a:buBlip>
                <a:blip r:embed="rId3"/>
              </a:buBlip>
            </a:pPr>
            <a:r>
              <a:rPr lang="en-US" sz="1600" dirty="0"/>
              <a:t>We create a database with debt customers or suppliers in order to help our members. </a:t>
            </a:r>
          </a:p>
          <a:p>
            <a:pPr marL="171450" indent="-171450">
              <a:buBlip>
                <a:blip r:embed="rId3"/>
              </a:buBlip>
            </a:pPr>
            <a:r>
              <a:rPr lang="en-US" sz="1600" dirty="0"/>
              <a:t>Last year our Association received certification FOR CONFORMITY OF MANAGEMENT SYSTEM according to ELOT 1429/2008.</a:t>
            </a:r>
          </a:p>
          <a:p>
            <a:pPr marL="171450" lvl="0" indent="-171450">
              <a:buBlip>
                <a:blip r:embed="rId3"/>
              </a:buBlip>
            </a:pPr>
            <a:endParaRPr lang="en-US" sz="1600" dirty="0"/>
          </a:p>
          <a:p>
            <a:pPr lvl="0"/>
            <a:br>
              <a:rPr lang="en-US" sz="1600" dirty="0"/>
            </a:br>
            <a:endParaRPr lang="el-GR" sz="1200" dirty="0">
              <a:solidFill>
                <a:srgbClr val="0D0D0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0" y="425454"/>
            <a:ext cx="360000" cy="3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D3F326-151F-42BA-A6B3-353E8D8F1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614" y="348296"/>
            <a:ext cx="1442000" cy="498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4A74C0-F3C5-4899-B190-CBB9DC373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94" y="129486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rostokąt 52"/>
          <p:cNvSpPr/>
          <p:nvPr/>
        </p:nvSpPr>
        <p:spPr>
          <a:xfrm>
            <a:off x="880639" y="397831"/>
            <a:ext cx="61737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IT Infrastructure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44" name="Pagon 43">
            <a:hlinkClick r:id="" action="ppaction://hlinkshowjump?jump=nextslide"/>
          </p:cNvPr>
          <p:cNvSpPr/>
          <p:nvPr/>
        </p:nvSpPr>
        <p:spPr>
          <a:xfrm>
            <a:off x="8786813" y="4786313"/>
            <a:ext cx="214312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Pagon 44">
            <a:hlinkClick r:id="" action="ppaction://hlinkshowjump?jump=previousslide"/>
          </p:cNvPr>
          <p:cNvSpPr/>
          <p:nvPr/>
        </p:nvSpPr>
        <p:spPr>
          <a:xfrm flipH="1">
            <a:off x="142875" y="4786313"/>
            <a:ext cx="214313" cy="214312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9" y="466456"/>
            <a:ext cx="360000" cy="360000"/>
          </a:xfrm>
          <a:prstGeom prst="rect">
            <a:avLst/>
          </a:prstGeom>
        </p:spPr>
      </p:pic>
      <p:graphicFrame>
        <p:nvGraphicFramePr>
          <p:cNvPr id="24" name="Content Placeholder 7" descr="Radial Cycle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522836"/>
              </p:ext>
            </p:extLst>
          </p:nvPr>
        </p:nvGraphicFramePr>
        <p:xfrm>
          <a:off x="2554658" y="811931"/>
          <a:ext cx="3158388" cy="3502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Εικόνα 2">
            <a:extLst>
              <a:ext uri="{FF2B5EF4-FFF2-40B4-BE49-F238E27FC236}">
                <a16:creationId xmlns:a16="http://schemas.microsoft.com/office/drawing/2014/main" id="{4DE04E11-F0DD-4354-994D-F39381B8CB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8783" y="4570426"/>
            <a:ext cx="1639966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84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4011</TotalTime>
  <Words>744</Words>
  <Application>Microsoft Office PowerPoint</Application>
  <PresentationFormat>Προβολή στην οθόνη (16:9)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Calibri</vt:lpstr>
      <vt:lpstr>Lucida Sans Unicode</vt:lpstr>
      <vt:lpstr>UB-NewsLetter</vt:lpstr>
      <vt:lpstr>Tema de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©MediaInteractive</dc:title>
  <dc:creator>Design</dc:creator>
  <cp:lastModifiedBy>Katerina Angelakopoulou</cp:lastModifiedBy>
  <cp:revision>663</cp:revision>
  <cp:lastPrinted>2017-11-08T06:34:49Z</cp:lastPrinted>
  <dcterms:created xsi:type="dcterms:W3CDTF">2010-06-24T19:27:56Z</dcterms:created>
  <dcterms:modified xsi:type="dcterms:W3CDTF">2017-11-08T06:36:40Z</dcterms:modified>
</cp:coreProperties>
</file>