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2" r:id="rId2"/>
    <p:sldId id="559" r:id="rId3"/>
    <p:sldId id="543" r:id="rId4"/>
    <p:sldId id="539" r:id="rId5"/>
    <p:sldId id="545" r:id="rId6"/>
    <p:sldId id="546" r:id="rId7"/>
    <p:sldId id="547" r:id="rId8"/>
    <p:sldId id="549" r:id="rId9"/>
    <p:sldId id="551" r:id="rId10"/>
    <p:sldId id="550" r:id="rId11"/>
    <p:sldId id="552" r:id="rId12"/>
    <p:sldId id="553" r:id="rId13"/>
    <p:sldId id="554" r:id="rId14"/>
    <p:sldId id="555" r:id="rId15"/>
    <p:sldId id="556" r:id="rId16"/>
    <p:sldId id="557" r:id="rId17"/>
    <p:sldId id="541" r:id="rId18"/>
    <p:sldId id="561" r:id="rId19"/>
    <p:sldId id="54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  <a:srgbClr val="003399"/>
    <a:srgbClr val="FF0000"/>
    <a:srgbClr val="61C6D1"/>
    <a:srgbClr val="FF6699"/>
    <a:srgbClr val="F8CBAD"/>
    <a:srgbClr val="FFD966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83752" autoAdjust="0"/>
  </p:normalViewPr>
  <p:slideViewPr>
    <p:cSldViewPr>
      <p:cViewPr varScale="1">
        <p:scale>
          <a:sx n="93" d="100"/>
          <a:sy n="93" d="100"/>
        </p:scale>
        <p:origin x="15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s Lemonakis" userId="6e2b22161fab70f6" providerId="LiveId" clId="{B63A3B25-9BA5-495B-B1A6-E53A4BB2170A}"/>
    <pc:docChg chg="modSld">
      <pc:chgData name="Dimitris Lemonakis" userId="6e2b22161fab70f6" providerId="LiveId" clId="{B63A3B25-9BA5-495B-B1A6-E53A4BB2170A}" dt="2017-08-02T08:53:20.493" v="9" actId="20577"/>
      <pc:docMkLst>
        <pc:docMk/>
      </pc:docMkLst>
      <pc:sldChg chg="modSp">
        <pc:chgData name="Dimitris Lemonakis" userId="6e2b22161fab70f6" providerId="LiveId" clId="{B63A3B25-9BA5-495B-B1A6-E53A4BB2170A}" dt="2017-08-02T08:53:20.493" v="9" actId="20577"/>
        <pc:sldMkLst>
          <pc:docMk/>
          <pc:sldMk cId="2350747111" sldId="559"/>
        </pc:sldMkLst>
        <pc:spChg chg="mod">
          <ac:chgData name="Dimitris Lemonakis" userId="6e2b22161fab70f6" providerId="LiveId" clId="{B63A3B25-9BA5-495B-B1A6-E53A4BB2170A}" dt="2017-08-02T08:53:20.493" v="9" actId="20577"/>
          <ac:spMkLst>
            <pc:docMk/>
            <pc:sldMk cId="2350747111" sldId="559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AF5B3-1CA7-463E-9B11-1903A4494920}" type="datetimeFigureOut">
              <a:rPr lang="el-GR" smtClean="0"/>
              <a:pPr/>
              <a:t>2/8/2017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5CB84-2427-4CFB-8C73-94B7BECDA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1908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CD8A-A7CF-4C33-BAE9-922A1C37D34E}" type="datetimeFigureOut">
              <a:rPr lang="fr-FR" smtClean="0"/>
              <a:pPr/>
              <a:t>02/08/2017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7696D-B747-4072-8CD2-D3053C4919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25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7696D-B747-4072-8CD2-D3053C4919D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88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7696D-B747-4072-8CD2-D3053C4919DE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64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7811-374E-452B-B911-885C6378E4CA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7B94-89F0-4576-B57B-01F129DBCFB1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0942-2051-433D-A721-2C665A94BCBF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5D35-8DE6-4D55-A647-0F1D34B256F0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C33C-AB33-4839-A6BF-54E59B4D818E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AF1F-ADCE-4451-A298-7CA9DACA564F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53A0-5B75-4F76-AF46-AE85F0250346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31AB-6E26-43DD-ACFE-AD2543BECFA5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4F09-32D4-4D69-816D-13F8ED06F379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B64F-0255-4223-A73C-3D533D3EA74D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579A-CF50-4DFC-9D18-E3DB54500A7A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99B2-BA6B-4258-B578-7B85C04DD513}" type="datetime1">
              <a:rPr lang="fr-FR" smtClean="0"/>
              <a:pPr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84449" y="5526237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  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93861" y="5801561"/>
            <a:ext cx="7396237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l-GR" sz="2400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       Ανασκόπηση και Συμπεράσματα</a:t>
            </a:r>
          </a:p>
        </p:txBody>
      </p:sp>
      <p:pic>
        <p:nvPicPr>
          <p:cNvPr id="13" name="Εικόνα 1" descr="card00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12" y="127119"/>
            <a:ext cx="4896544" cy="9256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27585" y="1268760"/>
            <a:ext cx="712879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4170" algn="ctr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5490845" algn="l"/>
              </a:tabLst>
            </a:pPr>
            <a:r>
              <a:rPr lang="el-GR" sz="2800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        ΑΠΟΣΤΟΛΗ Ε.Ε.ΣΥ.Μ. ΣΤΗΝ ΟΛΛΑΝΔΙΑ</a:t>
            </a:r>
            <a:endParaRPr lang="fr-FR" sz="2800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  <a:p>
            <a:pPr marR="254000" algn="ctr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800985" algn="ctr"/>
                <a:tab pos="4572000" algn="l"/>
              </a:tabLst>
            </a:pPr>
            <a:r>
              <a:rPr lang="el-GR" sz="2000" b="1" dirty="0"/>
              <a:t>           26  </a:t>
            </a:r>
            <a:r>
              <a:rPr lang="en-US" sz="2000" b="1" dirty="0"/>
              <a:t>-</a:t>
            </a:r>
            <a:r>
              <a:rPr lang="el-GR" sz="2000" b="1" dirty="0"/>
              <a:t>  30  Ιουνίου  2017</a:t>
            </a:r>
            <a:endParaRPr lang="el-GR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ΕΕΣΥΜ\Desktop\Επιμελητηριακή Αποστολή στην Ολλανδία, 26 - 30 Ιουνίου 2017\Φωτογραφίες και ΔΤ\27.6.2017 - Λιμάνι Ρότερνταμ\IMG_24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t="13693" r="116" b="887"/>
          <a:stretch/>
        </p:blipFill>
        <p:spPr bwMode="auto">
          <a:xfrm>
            <a:off x="1584449" y="2210556"/>
            <a:ext cx="6048671" cy="359416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784225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4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28 Ιουνίου 2017: </a:t>
            </a:r>
            <a:br>
              <a:rPr lang="el-GR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Πανεπιστήμιο του </a:t>
            </a:r>
            <a:r>
              <a:rPr lang="en-US" sz="2000" b="1" dirty="0">
                <a:solidFill>
                  <a:srgbClr val="000099"/>
                </a:solidFill>
              </a:rPr>
              <a:t>Delft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699" y="1124744"/>
            <a:ext cx="892899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Παρουσίαση κύριων θεμάτων ερευνητικού έργου:</a:t>
            </a:r>
          </a:p>
          <a:p>
            <a:pPr marL="355600" lvl="1">
              <a:lnSpc>
                <a:spcPct val="90000"/>
              </a:lnSpc>
            </a:pPr>
            <a:r>
              <a:rPr lang="el-GR" altLang="ko-KR" sz="2400" dirty="0">
                <a:solidFill>
                  <a:srgbClr val="000099"/>
                </a:solidFill>
              </a:rPr>
              <a:t>υποδομών μεταφορών, </a:t>
            </a:r>
            <a:r>
              <a:rPr lang="el-GR" altLang="ko-KR" sz="2400" dirty="0" err="1">
                <a:solidFill>
                  <a:srgbClr val="000099"/>
                </a:solidFill>
              </a:rPr>
              <a:t>πολυτροπικότητας</a:t>
            </a:r>
            <a:r>
              <a:rPr lang="el-GR" altLang="ko-KR" sz="2400" dirty="0">
                <a:solidFill>
                  <a:srgbClr val="000099"/>
                </a:solidFill>
              </a:rPr>
              <a:t>, νέων τεχνολογιών, καινοτομίας,</a:t>
            </a:r>
            <a:r>
              <a:rPr lang="en-US" altLang="ko-KR" sz="2400" dirty="0">
                <a:solidFill>
                  <a:srgbClr val="000099"/>
                </a:solidFill>
              </a:rPr>
              <a:t> </a:t>
            </a:r>
            <a:r>
              <a:rPr lang="el-GR" altLang="ko-KR" sz="2400" dirty="0">
                <a:solidFill>
                  <a:srgbClr val="000099"/>
                </a:solidFill>
              </a:rPr>
              <a:t>περιβαλλοντικής πολιτικής, αστικών </a:t>
            </a:r>
            <a:r>
              <a:rPr lang="en-US" altLang="ko-KR" sz="2400" dirty="0">
                <a:solidFill>
                  <a:srgbClr val="000099"/>
                </a:solidFill>
              </a:rPr>
              <a:t>Logistics </a:t>
            </a:r>
            <a:endParaRPr lang="el-GR" altLang="ko-KR" sz="24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194721"/>
            <a:ext cx="90364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Τρέχοντα πιλοτικά προγράμματα: </a:t>
            </a:r>
          </a:p>
          <a:p>
            <a:pPr marL="355600" lvl="1">
              <a:lnSpc>
                <a:spcPct val="90000"/>
              </a:lnSpc>
            </a:pPr>
            <a:r>
              <a:rPr lang="el-GR" altLang="ko-KR" sz="2400" dirty="0">
                <a:solidFill>
                  <a:srgbClr val="000099"/>
                </a:solidFill>
              </a:rPr>
              <a:t>Συγχρονισμένη </a:t>
            </a:r>
            <a:r>
              <a:rPr lang="el-GR" altLang="ko-KR" sz="2400" dirty="0" err="1">
                <a:solidFill>
                  <a:srgbClr val="000099"/>
                </a:solidFill>
              </a:rPr>
              <a:t>Πολυτροπικότητα</a:t>
            </a:r>
            <a:r>
              <a:rPr lang="el-GR" altLang="ko-KR" sz="2400" dirty="0">
                <a:solidFill>
                  <a:srgbClr val="000099"/>
                </a:solidFill>
              </a:rPr>
              <a:t> (</a:t>
            </a:r>
            <a:r>
              <a:rPr lang="en-US" altLang="ko-KR" sz="2400" dirty="0" err="1">
                <a:solidFill>
                  <a:srgbClr val="000099"/>
                </a:solidFill>
              </a:rPr>
              <a:t>Synchromodality</a:t>
            </a:r>
            <a:r>
              <a:rPr lang="en-US" altLang="ko-KR" sz="2400" dirty="0">
                <a:solidFill>
                  <a:srgbClr val="000099"/>
                </a:solidFill>
              </a:rPr>
              <a:t>), “</a:t>
            </a:r>
            <a:r>
              <a:rPr lang="en-US" altLang="ko-KR" sz="2400" dirty="0" err="1">
                <a:solidFill>
                  <a:srgbClr val="000099"/>
                </a:solidFill>
              </a:rPr>
              <a:t>Hyperlook</a:t>
            </a:r>
            <a:r>
              <a:rPr lang="en-US" altLang="ko-KR" sz="2400" dirty="0">
                <a:solidFill>
                  <a:srgbClr val="000099"/>
                </a:solidFill>
              </a:rPr>
              <a:t>” (</a:t>
            </a:r>
            <a:r>
              <a:rPr lang="el-GR" altLang="ko-KR" sz="2400" dirty="0">
                <a:solidFill>
                  <a:srgbClr val="000099"/>
                </a:solidFill>
              </a:rPr>
              <a:t>μεταφορές με χρήση αγωγών σε κενό αέρος), αυτόνομη κίνηση φορτηγών σε κομβόι, ευφυή συστήματα μεταφορών</a:t>
            </a:r>
          </a:p>
        </p:txBody>
      </p:sp>
      <p:pic>
        <p:nvPicPr>
          <p:cNvPr id="10242" name="Picture 2" descr="C:\Users\ΕΕΣΥΜ\Desktop\Επιμελητηριακή Αποστολή στην Ολλανδία, 26 - 30 Ιουνίου 2017\Φωτογραφίες και ΔΤ\28.6.2017 - Delft University\IMG_25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02" y="3649961"/>
            <a:ext cx="6740100" cy="24867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20699550-B10C-407D-8739-76EFC12E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418717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441325" indent="0">
              <a:buNone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5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28 Ιουνίου 2017: </a:t>
            </a:r>
            <a:br>
              <a:rPr lang="el-GR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Ελληνική Πρεσβεία στην Ολλανδία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pic>
        <p:nvPicPr>
          <p:cNvPr id="11266" name="Picture 2" descr="C:\Users\ΕΕΣΥΜ\Desktop\Επιμελητηριακή Αποστολή στην Ολλανδία, 26 - 30 Ιουνίου 2017\Φωτογραφίες και ΔΤ\28.6.2017 - Ελληνική Πρεσβεία Χάγης\IMG_26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7104850" cy="320724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687" y="1412776"/>
            <a:ext cx="835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2400" dirty="0">
                <a:solidFill>
                  <a:srgbClr val="000099"/>
                </a:solidFill>
              </a:rPr>
              <a:t>Την Αποστολή υποδέχθηκε στο κτίριο της Πρεσβείας στη Χάγη ο κ. Δημήτριος Χρονόπουλος, Πρέσβης της Ελλάδας στην Ολλανδία.</a:t>
            </a:r>
            <a:endParaRPr lang="el-GR" dirty="0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991F098E-5909-45BE-8BA8-7DE29B760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164276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5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28 Ιουνίου 2017: </a:t>
            </a:r>
            <a:br>
              <a:rPr lang="el-GR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Ελληνική Πρεσβεία στην Ολλανδία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359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Τα μέλη της Αποστολής ενημερώθηκαν για τις δραστηριότητες της Πρεσβείας στον οικονομικό και εμπορικό τομέα και την ενεργό συμμετοχή της στις σχέσεις Ελλάδας - Ολλανδίας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2290" name="Picture 2" descr="C:\Users\ΕΕΣΥΜ\Desktop\Επιμελητηριακή Αποστολή στην Ολλανδία, 26 - 30 Ιουνίου 2017\Φωτογραφίες και ΔΤ\28.6.2017 - Ελληνική Πρεσβεία Χάγης\IMG_26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76525"/>
            <a:ext cx="5079680" cy="33839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93C56AB4-0514-48AF-9766-0382941C4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169791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6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28 Ιουνίου 2017: </a:t>
            </a:r>
            <a:br>
              <a:rPr lang="el-GR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Υπουργείο Υποδομών &amp; Περιβάλλοντος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altLang="ko-KR" sz="2400" dirty="0">
                <a:solidFill>
                  <a:srgbClr val="000099"/>
                </a:solidFill>
              </a:rPr>
              <a:t>Την Αποστολή υποδέχθηκε:</a:t>
            </a:r>
          </a:p>
          <a:p>
            <a:pPr algn="just"/>
            <a:r>
              <a:rPr lang="el-GR" altLang="ko-KR" sz="2400" dirty="0">
                <a:solidFill>
                  <a:srgbClr val="000099"/>
                </a:solidFill>
              </a:rPr>
              <a:t>η κ. </a:t>
            </a:r>
            <a:r>
              <a:rPr lang="el-GR" altLang="ko-KR" sz="2400" dirty="0" err="1">
                <a:solidFill>
                  <a:srgbClr val="000099"/>
                </a:solidFill>
              </a:rPr>
              <a:t>Brigit</a:t>
            </a:r>
            <a:r>
              <a:rPr lang="el-GR" altLang="ko-KR" sz="2400" dirty="0">
                <a:solidFill>
                  <a:srgbClr val="000099"/>
                </a:solidFill>
              </a:rPr>
              <a:t> </a:t>
            </a:r>
            <a:r>
              <a:rPr lang="el-GR" altLang="ko-KR" sz="2400" dirty="0" err="1">
                <a:solidFill>
                  <a:srgbClr val="000099"/>
                </a:solidFill>
              </a:rPr>
              <a:t>Gijsbers</a:t>
            </a:r>
            <a:r>
              <a:rPr lang="el-GR" altLang="ko-KR" sz="2400" dirty="0">
                <a:solidFill>
                  <a:srgbClr val="000099"/>
                </a:solidFill>
              </a:rPr>
              <a:t>, Διευθύντρια Ναυτιλιακών Υποθέσεων, και ο κ. </a:t>
            </a:r>
            <a:r>
              <a:rPr lang="el-GR" altLang="ko-KR" sz="2400" dirty="0" err="1">
                <a:solidFill>
                  <a:srgbClr val="000099"/>
                </a:solidFill>
              </a:rPr>
              <a:t>Erik</a:t>
            </a:r>
            <a:r>
              <a:rPr lang="el-GR" altLang="ko-KR" sz="2400" dirty="0">
                <a:solidFill>
                  <a:srgbClr val="000099"/>
                </a:solidFill>
              </a:rPr>
              <a:t> </a:t>
            </a:r>
            <a:r>
              <a:rPr lang="el-GR" altLang="ko-KR" sz="2400" dirty="0" err="1">
                <a:solidFill>
                  <a:srgbClr val="000099"/>
                </a:solidFill>
              </a:rPr>
              <a:t>Bouwmeester</a:t>
            </a:r>
            <a:r>
              <a:rPr lang="el-GR" altLang="ko-KR" sz="2400" dirty="0">
                <a:solidFill>
                  <a:srgbClr val="000099"/>
                </a:solidFill>
              </a:rPr>
              <a:t>, αναπληρωτής προϊστάμενος Διεθνών Υποθέσεων.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3315" name="Picture 3" descr="IMG_27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0" r="11148" b="3981"/>
          <a:stretch>
            <a:fillRect/>
          </a:stretch>
        </p:blipFill>
        <p:spPr bwMode="auto">
          <a:xfrm>
            <a:off x="1907704" y="2757364"/>
            <a:ext cx="5544616" cy="326392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51BF9822-124D-4BDC-9A9B-C1EE05EBD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  <a:endParaRPr lang="el-GR" sz="11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6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6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28 Ιουνίου 2017:</a:t>
            </a:r>
            <a:br>
              <a:rPr lang="el-GR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Υπουργείο Υποδομών &amp; Περιβάλλοντος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059800"/>
            <a:ext cx="89289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sz="2400" dirty="0">
                <a:solidFill>
                  <a:srgbClr val="000099"/>
                </a:solidFill>
              </a:rPr>
              <a:t>Παρουσίαση βασικών παραμέτρων ανάπτυξης και των μακροπρόθεσμων προκλήσεων της εθνικής στρατηγικής μεταφορών της Ολλανδίας στη ναυτιλία, τις συνδυασμένες μεταφορές και τα </a:t>
            </a:r>
            <a:r>
              <a:rPr lang="en-US" sz="2400" dirty="0">
                <a:solidFill>
                  <a:srgbClr val="000099"/>
                </a:solidFill>
              </a:rPr>
              <a:t>Logistics</a:t>
            </a:r>
            <a:endParaRPr lang="el-GR" sz="2400" dirty="0">
              <a:solidFill>
                <a:srgbClr val="000099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400" dirty="0">
                <a:solidFill>
                  <a:srgbClr val="000099"/>
                </a:solidFill>
              </a:rPr>
              <a:t>Ανάγκη συντονισμένης προσπάθειας συνεργασίας κράτους - εμπλεκομένων επιχειρήσεων - ερευνητικών / πανεπιστημιακών ιδρυμάτων («χρυσό τρίγωνο»)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400" dirty="0">
                <a:solidFill>
                  <a:srgbClr val="000099"/>
                </a:solidFill>
              </a:rPr>
              <a:t>Προοπτική ανάπτυξης και ενίσχυσης Ελληνικών λιμένων: Πειραιάς-Θεσσαλονίκη &amp; </a:t>
            </a:r>
            <a:r>
              <a:rPr lang="en-US" sz="2400" dirty="0">
                <a:solidFill>
                  <a:srgbClr val="000099"/>
                </a:solidFill>
              </a:rPr>
              <a:t>Cluster </a:t>
            </a:r>
            <a:r>
              <a:rPr lang="el-GR" sz="2400" dirty="0">
                <a:solidFill>
                  <a:srgbClr val="000099"/>
                </a:solidFill>
              </a:rPr>
              <a:t>ναυτιλίας</a:t>
            </a:r>
            <a:endParaRPr lang="el-GR" dirty="0"/>
          </a:p>
          <a:p>
            <a:pPr marL="342900" indent="-342900" algn="just">
              <a:buFont typeface="Arial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4338" name="Picture 2" descr="IMG_27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7" r="1195"/>
          <a:stretch>
            <a:fillRect/>
          </a:stretch>
        </p:blipFill>
        <p:spPr bwMode="auto">
          <a:xfrm>
            <a:off x="4716016" y="4005064"/>
            <a:ext cx="4111226" cy="21602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3" y="4388911"/>
            <a:ext cx="4501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sz="2400" dirty="0">
                <a:solidFill>
                  <a:srgbClr val="000099"/>
                </a:solidFill>
              </a:rPr>
              <a:t>Λέξεις - κλειδιά στρατηγικής μεταφορών: Συνδεσιμότητα - Καινοτομία - Περιβάλλον</a:t>
            </a:r>
            <a:endParaRPr lang="el-GR" dirty="0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8998AB80-AF16-46B8-9F39-257928175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175930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3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08441" y="44624"/>
            <a:ext cx="8135559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7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29 Ιουνίου 2017: </a:t>
            </a:r>
            <a:br>
              <a:rPr lang="el-GR" sz="2000" b="1" dirty="0">
                <a:solidFill>
                  <a:srgbClr val="000099"/>
                </a:solidFill>
              </a:rPr>
            </a:br>
            <a:r>
              <a:rPr lang="en-US" sz="2000" b="1" dirty="0">
                <a:solidFill>
                  <a:srgbClr val="000099"/>
                </a:solidFill>
              </a:rPr>
              <a:t>SMART Logistics Centre Venlo</a:t>
            </a:r>
            <a:r>
              <a:rPr lang="el-GR" sz="2000" b="1" dirty="0">
                <a:solidFill>
                  <a:srgbClr val="000099"/>
                </a:solidFill>
              </a:rPr>
              <a:t> &amp; Εταιρείες </a:t>
            </a:r>
            <a:r>
              <a:rPr lang="en-US" sz="2000" b="1" dirty="0">
                <a:solidFill>
                  <a:srgbClr val="000099"/>
                </a:solidFill>
              </a:rPr>
              <a:t>Logistics</a:t>
            </a:r>
            <a:r>
              <a:rPr lang="el-GR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rgbClr val="000099"/>
                </a:solidFill>
              </a:rPr>
              <a:t>-</a:t>
            </a:r>
            <a:r>
              <a:rPr lang="el-GR" sz="2000" b="1" dirty="0">
                <a:solidFill>
                  <a:srgbClr val="000099"/>
                </a:solidFill>
              </a:rPr>
              <a:t> </a:t>
            </a:r>
            <a:br>
              <a:rPr lang="en-US" sz="2000" b="1" dirty="0">
                <a:solidFill>
                  <a:srgbClr val="000099"/>
                </a:solidFill>
              </a:rPr>
            </a:br>
            <a:r>
              <a:rPr lang="en-US" sz="2000" b="1" dirty="0">
                <a:solidFill>
                  <a:srgbClr val="000099"/>
                </a:solidFill>
              </a:rPr>
              <a:t>Terminal </a:t>
            </a:r>
            <a:r>
              <a:rPr lang="el-GR" sz="2000" b="1" dirty="0">
                <a:solidFill>
                  <a:srgbClr val="000099"/>
                </a:solidFill>
              </a:rPr>
              <a:t>σιδηροδρομικών &amp; ποτάμιων μεταφορών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690" y="1124744"/>
            <a:ext cx="8875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l-GR" altLang="ko-KR" sz="2400" dirty="0">
                <a:solidFill>
                  <a:srgbClr val="000099"/>
                </a:solidFill>
              </a:rPr>
              <a:t>Την Αποστολή στο Κέντρο</a:t>
            </a:r>
            <a:r>
              <a:rPr lang="en-US" altLang="ko-KR" sz="2400" dirty="0">
                <a:solidFill>
                  <a:srgbClr val="000099"/>
                </a:solidFill>
              </a:rPr>
              <a:t> Logistics</a:t>
            </a:r>
            <a:r>
              <a:rPr lang="el-GR" altLang="ko-KR" sz="2400" dirty="0">
                <a:solidFill>
                  <a:srgbClr val="000099"/>
                </a:solidFill>
              </a:rPr>
              <a:t> «</a:t>
            </a:r>
            <a:r>
              <a:rPr lang="en-US" altLang="ko-KR" sz="2400" dirty="0">
                <a:solidFill>
                  <a:srgbClr val="000099"/>
                </a:solidFill>
              </a:rPr>
              <a:t>SMART</a:t>
            </a:r>
            <a:r>
              <a:rPr lang="el-GR" altLang="ko-KR" sz="2400" dirty="0">
                <a:solidFill>
                  <a:srgbClr val="000099"/>
                </a:solidFill>
              </a:rPr>
              <a:t>» στο </a:t>
            </a:r>
            <a:r>
              <a:rPr lang="en-US" altLang="ko-KR" sz="2400" dirty="0">
                <a:solidFill>
                  <a:srgbClr val="000099"/>
                </a:solidFill>
              </a:rPr>
              <a:t>Venlo</a:t>
            </a:r>
            <a:r>
              <a:rPr lang="el-GR" altLang="ko-KR" sz="2400" dirty="0">
                <a:solidFill>
                  <a:srgbClr val="000099"/>
                </a:solidFill>
              </a:rPr>
              <a:t> υποδέχθηκαν οι Οικονομικές Σύμβουλοι κ. </a:t>
            </a:r>
            <a:r>
              <a:rPr lang="en-US" altLang="ko-KR" sz="2400" dirty="0">
                <a:solidFill>
                  <a:srgbClr val="000099"/>
                </a:solidFill>
              </a:rPr>
              <a:t>Ellen </a:t>
            </a:r>
            <a:r>
              <a:rPr lang="en-US" altLang="ko-KR" sz="2400" dirty="0" err="1">
                <a:solidFill>
                  <a:srgbClr val="000099"/>
                </a:solidFill>
              </a:rPr>
              <a:t>Berkvens</a:t>
            </a:r>
            <a:r>
              <a:rPr lang="en-US" altLang="ko-KR" sz="2400" dirty="0">
                <a:solidFill>
                  <a:srgbClr val="000099"/>
                </a:solidFill>
              </a:rPr>
              <a:t> </a:t>
            </a:r>
            <a:r>
              <a:rPr lang="el-GR" altLang="ko-KR" sz="2400" dirty="0">
                <a:solidFill>
                  <a:srgbClr val="000099"/>
                </a:solidFill>
              </a:rPr>
              <a:t>και </a:t>
            </a:r>
            <a:r>
              <a:rPr lang="en-US" altLang="ko-KR" sz="2400" dirty="0">
                <a:solidFill>
                  <a:srgbClr val="000099"/>
                </a:solidFill>
              </a:rPr>
              <a:t>Dianne </a:t>
            </a:r>
            <a:r>
              <a:rPr lang="en-US" altLang="ko-KR" sz="2400" dirty="0" err="1">
                <a:solidFill>
                  <a:srgbClr val="000099"/>
                </a:solidFill>
              </a:rPr>
              <a:t>Soons</a:t>
            </a:r>
            <a:r>
              <a:rPr lang="el-GR" altLang="ko-KR" sz="2400" dirty="0">
                <a:solidFill>
                  <a:srgbClr val="000099"/>
                </a:solidFill>
              </a:rPr>
              <a:t>.</a:t>
            </a:r>
            <a:endParaRPr lang="el-GR" altLang="ko-KR" dirty="0">
              <a:solidFill>
                <a:prstClr val="black"/>
              </a:solidFill>
            </a:endParaRPr>
          </a:p>
          <a:p>
            <a:pPr lvl="0" algn="just"/>
            <a:r>
              <a:rPr lang="el-GR" altLang="ko-KR" sz="2400" dirty="0">
                <a:solidFill>
                  <a:srgbClr val="000099"/>
                </a:solidFill>
              </a:rPr>
              <a:t>Στη συνέχεια, τα μέλη της Αποστολής επισκέφθηκαν τις εταιρείες </a:t>
            </a:r>
            <a:r>
              <a:rPr lang="en-US" altLang="ko-KR" sz="2400" dirty="0">
                <a:solidFill>
                  <a:srgbClr val="000099"/>
                </a:solidFill>
              </a:rPr>
              <a:t>“</a:t>
            </a:r>
            <a:r>
              <a:rPr lang="en-US" altLang="ko-KR" sz="2400" dirty="0" err="1">
                <a:solidFill>
                  <a:srgbClr val="000099"/>
                </a:solidFill>
              </a:rPr>
              <a:t>Seacon</a:t>
            </a:r>
            <a:r>
              <a:rPr lang="en-US" altLang="ko-KR" sz="2400" dirty="0">
                <a:solidFill>
                  <a:srgbClr val="000099"/>
                </a:solidFill>
              </a:rPr>
              <a:t>”</a:t>
            </a:r>
            <a:r>
              <a:rPr lang="el-GR" altLang="ko-KR" sz="2400" dirty="0">
                <a:solidFill>
                  <a:srgbClr val="000099"/>
                </a:solidFill>
              </a:rPr>
              <a:t> και </a:t>
            </a:r>
            <a:r>
              <a:rPr lang="en-US" altLang="ko-KR" sz="2400" dirty="0">
                <a:solidFill>
                  <a:srgbClr val="000099"/>
                </a:solidFill>
              </a:rPr>
              <a:t>“Geodis”</a:t>
            </a:r>
            <a:r>
              <a:rPr lang="el-GR" altLang="ko-KR" sz="2400" dirty="0">
                <a:solidFill>
                  <a:srgbClr val="000099"/>
                </a:solidFill>
              </a:rPr>
              <a:t>, καθώς και τερματικούς σταθμούς Ε/Κ στην περιοχή</a:t>
            </a:r>
            <a:r>
              <a:rPr lang="en-US" altLang="ko-KR" sz="2400" dirty="0">
                <a:solidFill>
                  <a:srgbClr val="000099"/>
                </a:solidFill>
              </a:rPr>
              <a:t> </a:t>
            </a:r>
            <a:r>
              <a:rPr lang="el-GR" altLang="ko-KR" sz="2400" dirty="0">
                <a:solidFill>
                  <a:srgbClr val="000099"/>
                </a:solidFill>
              </a:rPr>
              <a:t>της Περιφέρειας </a:t>
            </a:r>
            <a:r>
              <a:rPr lang="en-US" altLang="ko-KR" sz="2400" dirty="0">
                <a:solidFill>
                  <a:srgbClr val="000099"/>
                </a:solidFill>
              </a:rPr>
              <a:t>Limburg (Venlo)</a:t>
            </a:r>
            <a:r>
              <a:rPr lang="el-GR" altLang="ko-KR" sz="2400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15362" name="Picture 2" descr="C:\Users\ΕΕΣΥΜ\Desktop\Επιμελητηριακή Αποστολή στην Ολλανδία, 26 - 30 Ιουνίου 2017\Φωτογραφίες και ΔΤ\29.6.2017 - Venlo\IMG_28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18" y="3000369"/>
            <a:ext cx="5457791" cy="316493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39E1FD92-186B-4F11-B545-D173A92D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21607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3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08441" y="44624"/>
            <a:ext cx="8135559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7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29 Ιουνίου 2017:</a:t>
            </a:r>
            <a:br>
              <a:rPr lang="en-US" sz="2000" b="1" dirty="0">
                <a:solidFill>
                  <a:srgbClr val="000099"/>
                </a:solidFill>
              </a:rPr>
            </a:br>
            <a:r>
              <a:rPr lang="en-US" sz="2000" b="1" dirty="0">
                <a:solidFill>
                  <a:srgbClr val="000099"/>
                </a:solidFill>
              </a:rPr>
              <a:t>SMART Logistics Centre Venlo</a:t>
            </a:r>
            <a:r>
              <a:rPr lang="el-GR" sz="2000" b="1" dirty="0">
                <a:solidFill>
                  <a:srgbClr val="000099"/>
                </a:solidFill>
              </a:rPr>
              <a:t> &amp; Εταιρείες </a:t>
            </a:r>
            <a:r>
              <a:rPr lang="en-US" sz="2000" b="1" dirty="0">
                <a:solidFill>
                  <a:srgbClr val="000099"/>
                </a:solidFill>
              </a:rPr>
              <a:t>Logistics</a:t>
            </a:r>
            <a:r>
              <a:rPr lang="el-GR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rgbClr val="000099"/>
                </a:solidFill>
              </a:rPr>
              <a:t>-</a:t>
            </a:r>
            <a:r>
              <a:rPr lang="el-GR" sz="2000" b="1" dirty="0">
                <a:solidFill>
                  <a:srgbClr val="000099"/>
                </a:solidFill>
              </a:rPr>
              <a:t> </a:t>
            </a:r>
            <a:br>
              <a:rPr lang="en-US" sz="2000" b="1" dirty="0">
                <a:solidFill>
                  <a:srgbClr val="000099"/>
                </a:solidFill>
              </a:rPr>
            </a:br>
            <a:r>
              <a:rPr lang="en-US" sz="2000" b="1" dirty="0">
                <a:solidFill>
                  <a:srgbClr val="000099"/>
                </a:solidFill>
              </a:rPr>
              <a:t>Terminal </a:t>
            </a:r>
            <a:r>
              <a:rPr lang="el-GR" sz="2000" b="1" dirty="0">
                <a:solidFill>
                  <a:srgbClr val="000099"/>
                </a:solidFill>
              </a:rPr>
              <a:t>σιδηροδρομικών &amp; ποτάμιων μεταφορών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111384"/>
            <a:ext cx="90364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altLang="ko-KR" sz="2400" u="sng" dirty="0">
                <a:solidFill>
                  <a:srgbClr val="000099"/>
                </a:solidFill>
              </a:rPr>
              <a:t>Συγκριτικά πλεονεκτήματα περιοχής </a:t>
            </a:r>
            <a:r>
              <a:rPr lang="en-US" altLang="ko-KR" sz="2400" u="sng" dirty="0">
                <a:solidFill>
                  <a:srgbClr val="000099"/>
                </a:solidFill>
              </a:rPr>
              <a:t>Venlo</a:t>
            </a:r>
            <a:r>
              <a:rPr lang="en-US" altLang="ko-KR" sz="2400" dirty="0">
                <a:solidFill>
                  <a:srgbClr val="000099"/>
                </a:solidFill>
              </a:rPr>
              <a:t>:</a:t>
            </a:r>
            <a:endParaRPr lang="el-GR" altLang="ko-KR" sz="2400" dirty="0">
              <a:solidFill>
                <a:srgbClr val="000099"/>
              </a:solidFill>
            </a:endParaRPr>
          </a:p>
          <a:p>
            <a:pPr marL="355600" lvl="1" indent="6350" algn="just"/>
            <a:r>
              <a:rPr lang="el-GR" altLang="ko-KR" sz="2400" dirty="0">
                <a:solidFill>
                  <a:srgbClr val="000099"/>
                </a:solidFill>
              </a:rPr>
              <a:t>Στρατηγική θέση στο κέντρο ζώνης 200.000.000 καταναλωτών, 6 χλμ. από τα γερμανικά σύνορα, 2 ώρες από το λιμάνι του Ρότερνταμ με 2 βασικούς αυτοκινητοδρόμους, 4 σιδηροδρομικές συνδέσεις μεταφοράς Ε/Κ ημερησίως με το λιμάνι, ποτάμια σύνδεση μέσω του ποταμού </a:t>
            </a:r>
            <a:r>
              <a:rPr lang="el-GR" altLang="ko-KR" sz="2400" dirty="0" err="1">
                <a:solidFill>
                  <a:srgbClr val="000099"/>
                </a:solidFill>
              </a:rPr>
              <a:t>Μεύση</a:t>
            </a:r>
            <a:r>
              <a:rPr lang="el-GR" altLang="ko-KR" sz="2400" dirty="0">
                <a:solidFill>
                  <a:srgbClr val="000099"/>
                </a:solidFill>
              </a:rPr>
              <a:t>, μικρή απόσταση από τα αεροδρόμια Λιέγης, Βρυξελλών και Κολωνίας.</a:t>
            </a:r>
          </a:p>
        </p:txBody>
      </p:sp>
      <p:pic>
        <p:nvPicPr>
          <p:cNvPr id="16386" name="Picture 2" descr="C:\Users\ΕΕΣΥΜ\Desktop\Επιμελητηριακή Αποστολή στην Ολλανδία, 26 - 30 Ιουνίου 2017\Φωτογραφίες και ΔΤ\29.6.2017 - Venlo\IMG_84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536334"/>
            <a:ext cx="3777743" cy="2678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3645024"/>
            <a:ext cx="5181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l-GR" altLang="ko-KR" sz="2400" u="sng" dirty="0">
                <a:solidFill>
                  <a:srgbClr val="000099"/>
                </a:solidFill>
              </a:rPr>
              <a:t>Τομείς Προτεραιότητας</a:t>
            </a:r>
            <a:r>
              <a:rPr lang="el-GR" altLang="ko-KR" sz="2400" dirty="0">
                <a:solidFill>
                  <a:srgbClr val="000099"/>
                </a:solidFill>
              </a:rPr>
              <a:t>:</a:t>
            </a:r>
          </a:p>
          <a:p>
            <a:pPr marL="355600" lvl="1" algn="just"/>
            <a:r>
              <a:rPr lang="en-US" altLang="ko-KR" sz="2400" dirty="0">
                <a:solidFill>
                  <a:srgbClr val="000099"/>
                </a:solidFill>
              </a:rPr>
              <a:t>Agrofood, Industry, Logistics </a:t>
            </a:r>
            <a:endParaRPr lang="el-GR" altLang="ko-KR" sz="2400" dirty="0">
              <a:solidFill>
                <a:srgbClr val="000099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l-GR" altLang="ko-KR" sz="2400" u="sng" dirty="0">
                <a:solidFill>
                  <a:srgbClr val="000099"/>
                </a:solidFill>
              </a:rPr>
              <a:t>Συγκέντρωση Επιχειρήσεων</a:t>
            </a:r>
            <a:r>
              <a:rPr lang="el-GR" altLang="ko-KR" sz="2400" dirty="0">
                <a:solidFill>
                  <a:srgbClr val="000099"/>
                </a:solidFill>
              </a:rPr>
              <a:t>:</a:t>
            </a:r>
          </a:p>
          <a:p>
            <a:pPr marL="355600" lvl="1" algn="just"/>
            <a:r>
              <a:rPr lang="el-GR" altLang="ko-KR" sz="2400" dirty="0">
                <a:solidFill>
                  <a:srgbClr val="000099"/>
                </a:solidFill>
              </a:rPr>
              <a:t>Πάνω από 2.000 επιχειρήσεις έχουν εγκατασταθεί στην περιοχή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5478323"/>
            <a:ext cx="518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l-GR" altLang="ko-KR" sz="2400" u="sng" dirty="0">
                <a:solidFill>
                  <a:srgbClr val="000099"/>
                </a:solidFill>
              </a:rPr>
              <a:t>Στόχος</a:t>
            </a:r>
            <a:r>
              <a:rPr lang="el-GR" altLang="ko-KR" sz="2400" dirty="0">
                <a:solidFill>
                  <a:srgbClr val="000099"/>
                </a:solidFill>
              </a:rPr>
              <a:t>: η προσέλκυση επιπλέον επενδυτικών πρωτοβουλιών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E5E6F106-8EA0-43B3-9F3A-01DEB9C2F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769259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" y="1025860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None/>
            </a:pPr>
            <a:endParaRPr lang="fr-FR" sz="2400" dirty="0">
              <a:solidFill>
                <a:srgbClr val="000099"/>
              </a:solidFill>
            </a:endParaRPr>
          </a:p>
          <a:p>
            <a:pPr marL="784225" lvl="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/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10111" y="50974"/>
            <a:ext cx="8229600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b="1" dirty="0">
                <a:solidFill>
                  <a:srgbClr val="003399"/>
                </a:solidFill>
              </a:rPr>
              <a:t>Συμπεράσματα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3" y="1124745"/>
            <a:ext cx="896448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l-GR" sz="1600" dirty="0">
                <a:solidFill>
                  <a:srgbClr val="000099"/>
                </a:solidFill>
              </a:rPr>
              <a:t>Ο </a:t>
            </a:r>
            <a:r>
              <a:rPr lang="el-GR" sz="1600" b="1" dirty="0">
                <a:solidFill>
                  <a:srgbClr val="000099"/>
                </a:solidFill>
              </a:rPr>
              <a:t>Επιμελητηριακός θεσμός </a:t>
            </a:r>
            <a:r>
              <a:rPr lang="el-GR" sz="1600" dirty="0">
                <a:solidFill>
                  <a:srgbClr val="000099"/>
                </a:solidFill>
              </a:rPr>
              <a:t>στην Ολλανδία έχει υποστεί </a:t>
            </a:r>
            <a:r>
              <a:rPr lang="el-GR" sz="1600" b="1" dirty="0">
                <a:solidFill>
                  <a:srgbClr val="000099"/>
                </a:solidFill>
              </a:rPr>
              <a:t>σημαντικές αλλαγές τα τελευταία χρόνια</a:t>
            </a:r>
            <a:r>
              <a:rPr lang="el-GR" sz="1600" dirty="0">
                <a:solidFill>
                  <a:srgbClr val="000099"/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l-GR" sz="1600" b="1" dirty="0">
                <a:solidFill>
                  <a:srgbClr val="000099"/>
                </a:solidFill>
              </a:rPr>
              <a:t>Ολλανδία Ναυτικό Έθνος</a:t>
            </a:r>
            <a:r>
              <a:rPr lang="el-GR" sz="1600" dirty="0">
                <a:solidFill>
                  <a:srgbClr val="000099"/>
                </a:solidFill>
              </a:rPr>
              <a:t>: Maritime </a:t>
            </a:r>
            <a:r>
              <a:rPr lang="el-GR" sz="1600" dirty="0" err="1">
                <a:solidFill>
                  <a:srgbClr val="000099"/>
                </a:solidFill>
              </a:rPr>
              <a:t>Cluster</a:t>
            </a:r>
            <a:r>
              <a:rPr lang="el-GR" sz="1600" dirty="0">
                <a:solidFill>
                  <a:srgbClr val="000099"/>
                </a:solidFill>
              </a:rPr>
              <a:t> 24 δισ. EUR - 3.3% ΑΕΠ - 265.000 Θέσεις εργασίας - 3.5% Απασχόλησης.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l-GR" sz="1600" b="1" dirty="0">
                <a:solidFill>
                  <a:srgbClr val="000099"/>
                </a:solidFill>
              </a:rPr>
              <a:t>Ναυτιλιακή Στρατηγική 2015-2025: </a:t>
            </a:r>
            <a:r>
              <a:rPr lang="el-GR" sz="1600" dirty="0">
                <a:solidFill>
                  <a:srgbClr val="000099"/>
                </a:solidFill>
              </a:rPr>
              <a:t>Συνεκτική Στρατηγική με υπογραφή 9 Υπουργών, σε 6  βασικούς τομείς: 1. Ασφάλεια Ναυσιπλοΐας &amp; Περιβάλλον, 2. Απειλές &amp; Ασφάλεια, 3. Προσβασιμότητα 4. Εμπόριο, 5. Καινοτομία, 6. Έμψυχο Δυναμικό (Human Capital).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l-GR" sz="1600" b="1" dirty="0">
                <a:solidFill>
                  <a:srgbClr val="000099"/>
                </a:solidFill>
              </a:rPr>
              <a:t>Λιμάνι Ρότερνταμ: Εθνική, ευρωπαϊκή και διεθνές πύλη (</a:t>
            </a:r>
            <a:r>
              <a:rPr lang="el-GR" sz="1600" b="1" dirty="0" err="1">
                <a:solidFill>
                  <a:srgbClr val="000099"/>
                </a:solidFill>
              </a:rPr>
              <a:t>Gateway</a:t>
            </a:r>
            <a:r>
              <a:rPr lang="el-GR" sz="1600" b="1" dirty="0">
                <a:solidFill>
                  <a:srgbClr val="000099"/>
                </a:solidFill>
              </a:rPr>
              <a:t>) </a:t>
            </a:r>
            <a:r>
              <a:rPr lang="el-GR" sz="1600" dirty="0">
                <a:solidFill>
                  <a:srgbClr val="000099"/>
                </a:solidFill>
              </a:rPr>
              <a:t>- Άμεση απασχόληση 1.100 άτομα - Έμμεση Απασχόληση: 170.000 άτομα - Γερμανία κύριος εμπορικός εταίρος Ολλανδίας.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l-GR" sz="1600" b="1" dirty="0">
                <a:solidFill>
                  <a:srgbClr val="000099"/>
                </a:solidFill>
              </a:rPr>
              <a:t>Υποδομές και Στρατηγικές Μεταφορών της Ολλανδίας</a:t>
            </a:r>
            <a:r>
              <a:rPr lang="el-GR" sz="1600" dirty="0">
                <a:solidFill>
                  <a:srgbClr val="000099"/>
                </a:solidFill>
              </a:rPr>
              <a:t>: βασίζονται στην αποτελεσματικότητα εξυπηρέτησης των ροών εθνικών και διεθνών, καθώς και στην αντιμετώπιση των προκλήσεων σε ορίζοντα 30ετίας</a:t>
            </a:r>
            <a:r>
              <a:rPr lang="en-US" sz="1600" dirty="0">
                <a:solidFill>
                  <a:srgbClr val="000099"/>
                </a:solidFill>
              </a:rPr>
              <a:t>, </a:t>
            </a:r>
            <a:r>
              <a:rPr lang="el-GR" sz="1600" dirty="0">
                <a:solidFill>
                  <a:srgbClr val="000099"/>
                </a:solidFill>
              </a:rPr>
              <a:t>με κύριους άξονες: τη συνδεσιμότητα, την καινοτομία και το περιβάλλον. Οι μεταφορές βρίσκονται σε πολύ υψηλό επίπεδο ανάπτυξης, λειτουργώντας ευεργετικά για την απασχόληση και την οικονομική ανάπτυξη.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l-GR" sz="1600" dirty="0">
                <a:solidFill>
                  <a:srgbClr val="000099"/>
                </a:solidFill>
              </a:rPr>
              <a:t>Εθνική στόχευση στο λεγόμενο </a:t>
            </a:r>
            <a:r>
              <a:rPr lang="el-GR" sz="1600" b="1" dirty="0">
                <a:solidFill>
                  <a:srgbClr val="000099"/>
                </a:solidFill>
              </a:rPr>
              <a:t>ΧΡΥΣΟ τρίγωνο </a:t>
            </a:r>
            <a:r>
              <a:rPr lang="el-GR" sz="1600" dirty="0">
                <a:solidFill>
                  <a:srgbClr val="000099"/>
                </a:solidFill>
              </a:rPr>
              <a:t>(«τριπλός έλικας») </a:t>
            </a:r>
            <a:r>
              <a:rPr lang="el-GR" sz="1600" b="1" dirty="0">
                <a:solidFill>
                  <a:srgbClr val="000099"/>
                </a:solidFill>
              </a:rPr>
              <a:t>συνεργασίας μεταξύ εταιρειών - εκπαιδευτικών ιδρυμάτων - κράτους</a:t>
            </a:r>
            <a:r>
              <a:rPr lang="el-GR" sz="1600" dirty="0">
                <a:solidFill>
                  <a:srgbClr val="000099"/>
                </a:solidFill>
              </a:rPr>
              <a:t>.</a:t>
            </a:r>
            <a:endParaRPr lang="pt-BR" sz="16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l-GR" sz="1600" b="1" dirty="0">
                <a:solidFill>
                  <a:srgbClr val="000099"/>
                </a:solidFill>
              </a:rPr>
              <a:t>Ερευνητικά προγράμματα </a:t>
            </a:r>
            <a:r>
              <a:rPr lang="el-GR" sz="1600" dirty="0">
                <a:solidFill>
                  <a:srgbClr val="000099"/>
                </a:solidFill>
              </a:rPr>
              <a:t>(</a:t>
            </a:r>
            <a:r>
              <a:rPr lang="en-US" sz="1600" dirty="0">
                <a:solidFill>
                  <a:srgbClr val="000099"/>
                </a:solidFill>
              </a:rPr>
              <a:t>“</a:t>
            </a:r>
            <a:r>
              <a:rPr lang="en-US" sz="1600" dirty="0" err="1">
                <a:solidFill>
                  <a:srgbClr val="000099"/>
                </a:solidFill>
              </a:rPr>
              <a:t>Synchromodality</a:t>
            </a:r>
            <a:r>
              <a:rPr lang="en-US" sz="1600" dirty="0">
                <a:solidFill>
                  <a:srgbClr val="000099"/>
                </a:solidFill>
              </a:rPr>
              <a:t>”, “</a:t>
            </a:r>
            <a:r>
              <a:rPr lang="en-US" sz="1600" dirty="0" err="1">
                <a:solidFill>
                  <a:srgbClr val="000099"/>
                </a:solidFill>
              </a:rPr>
              <a:t>Hyperlook</a:t>
            </a:r>
            <a:r>
              <a:rPr lang="en-US" sz="1600" dirty="0">
                <a:solidFill>
                  <a:srgbClr val="000099"/>
                </a:solidFill>
              </a:rPr>
              <a:t>,” “Intelligent Transport Systems”) </a:t>
            </a:r>
            <a:r>
              <a:rPr lang="el-GR" sz="1600" dirty="0">
                <a:solidFill>
                  <a:srgbClr val="000099"/>
                </a:solidFill>
              </a:rPr>
              <a:t>χρηματοδοτούμενα από την κυβέρνηση, αναπτύσσονται από εκπαιδευτικά/ερευνητικά ιδρύματα όπως το Πανεπιστήμιο του </a:t>
            </a:r>
            <a:r>
              <a:rPr lang="en-US" sz="1600" dirty="0">
                <a:solidFill>
                  <a:srgbClr val="000099"/>
                </a:solidFill>
              </a:rPr>
              <a:t>Delft</a:t>
            </a:r>
            <a:r>
              <a:rPr lang="el-GR" sz="1600" dirty="0">
                <a:solidFill>
                  <a:srgbClr val="000099"/>
                </a:solidFill>
              </a:rPr>
              <a:t> και το </a:t>
            </a:r>
            <a:r>
              <a:rPr lang="en-US" sz="1600" dirty="0">
                <a:solidFill>
                  <a:srgbClr val="000099"/>
                </a:solidFill>
              </a:rPr>
              <a:t>TKI </a:t>
            </a:r>
            <a:r>
              <a:rPr lang="en-US" sz="1600" dirty="0" err="1">
                <a:solidFill>
                  <a:srgbClr val="000099"/>
                </a:solidFill>
              </a:rPr>
              <a:t>Dinalog</a:t>
            </a:r>
            <a:r>
              <a:rPr lang="en-US" sz="1600" dirty="0">
                <a:solidFill>
                  <a:srgbClr val="000099"/>
                </a:solidFill>
              </a:rPr>
              <a:t>, </a:t>
            </a:r>
            <a:r>
              <a:rPr lang="el-GR" sz="1600" dirty="0">
                <a:solidFill>
                  <a:srgbClr val="000099"/>
                </a:solidFill>
              </a:rPr>
              <a:t>αντίστοιχα.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</a:rPr>
              <a:t>Venlo: </a:t>
            </a:r>
            <a:r>
              <a:rPr lang="el-GR" sz="1600" b="1" dirty="0">
                <a:solidFill>
                  <a:srgbClr val="000099"/>
                </a:solidFill>
              </a:rPr>
              <a:t>Κόμβος διαχείρισης διεθνών ροών</a:t>
            </a:r>
            <a:r>
              <a:rPr lang="el-GR" sz="1600" dirty="0">
                <a:solidFill>
                  <a:srgbClr val="000099"/>
                </a:solidFill>
              </a:rPr>
              <a:t>, διερχόμενων από το Λιμάνι του Ρότερνταμ,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  <a:r>
              <a:rPr lang="el-GR" sz="1600" dirty="0">
                <a:solidFill>
                  <a:srgbClr val="000099"/>
                </a:solidFill>
              </a:rPr>
              <a:t>με βασικούς τομείς δράσης τον αγροτικό - βιομηχανικό τομέα και τα </a:t>
            </a:r>
            <a:r>
              <a:rPr lang="en-US" sz="1600" dirty="0">
                <a:solidFill>
                  <a:srgbClr val="000099"/>
                </a:solidFill>
              </a:rPr>
              <a:t>Logistics</a:t>
            </a:r>
            <a:r>
              <a:rPr lang="el-GR" sz="1600" dirty="0">
                <a:solidFill>
                  <a:srgbClr val="000099"/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48736A0-5C60-4466-8BBD-04F9B833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2822641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" y="1025860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None/>
            </a:pPr>
            <a:endParaRPr lang="fr-FR" sz="2400" dirty="0">
              <a:solidFill>
                <a:srgbClr val="000099"/>
              </a:solidFill>
            </a:endParaRPr>
          </a:p>
          <a:p>
            <a:pPr marL="784225" lvl="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/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10111" y="50974"/>
            <a:ext cx="8229600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b="1" dirty="0">
                <a:solidFill>
                  <a:srgbClr val="003399"/>
                </a:solidFill>
              </a:rPr>
              <a:t>Συμπεράσματα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48736A0-5C60-4466-8BBD-04F9B833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104BB-ADA4-4918-894D-8EF63007DCF8}"/>
              </a:ext>
            </a:extLst>
          </p:cNvPr>
          <p:cNvSpPr txBox="1"/>
          <p:nvPr/>
        </p:nvSpPr>
        <p:spPr>
          <a:xfrm>
            <a:off x="174255" y="1318923"/>
            <a:ext cx="327144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000" b="1" dirty="0">
                <a:solidFill>
                  <a:srgbClr val="000099"/>
                </a:solidFill>
              </a:rPr>
              <a:t>Λιμάνι Ρότερνταμ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000" b="1" dirty="0">
                <a:solidFill>
                  <a:srgbClr val="000099"/>
                </a:solidFill>
              </a:rPr>
              <a:t>Χερσαίες συνδέσεις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000" b="1" dirty="0">
                <a:solidFill>
                  <a:srgbClr val="000099"/>
                </a:solidFill>
              </a:rPr>
              <a:t>Ευέλικτες τελωνειακές διαδικασίες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000" b="1" dirty="0">
                <a:solidFill>
                  <a:srgbClr val="000099"/>
                </a:solidFill>
              </a:rPr>
              <a:t>Σημαντική εμπορική -οικονομική συνεργασία με τη Γερμανία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000" b="1" dirty="0">
                <a:solidFill>
                  <a:srgbClr val="000099"/>
                </a:solidFill>
              </a:rPr>
              <a:t>Στρατηγική μεταφορών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000" b="1" dirty="0">
                <a:solidFill>
                  <a:srgbClr val="000099"/>
                </a:solidFill>
              </a:rPr>
              <a:t>Συνεχής συνεργασία Αρχών - Επιχειρήσεων - Πανεπιστημιακών και Ερευνητικών Κέντρων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000" b="1" dirty="0">
                <a:solidFill>
                  <a:srgbClr val="000099"/>
                </a:solidFill>
              </a:rPr>
              <a:t>Καινοτομία</a:t>
            </a:r>
          </a:p>
        </p:txBody>
      </p:sp>
      <p:pic>
        <p:nvPicPr>
          <p:cNvPr id="14" name="Picture 2" descr="C:\Users\ΕΕΣΥΜ\Desktop\Επιμελητηριακή Αποστολή στην Ολλανδία, 26 - 30 Ιουνίου 2017\Φωτογραφίες και ΔΤ\27.6.2017 - Λιμάνι Ρότερνταμ\IMG_2492.JPG">
            <a:extLst>
              <a:ext uri="{FF2B5EF4-FFF2-40B4-BE49-F238E27FC236}">
                <a16:creationId xmlns:a16="http://schemas.microsoft.com/office/drawing/2014/main" id="{1B51E56F-A6E4-4D84-B058-98F9EB6B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25" y="1553976"/>
            <a:ext cx="5552989" cy="415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53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ΕΕΣΥΜ\Desktop\Επιμελητηριακή Αποστολή στην Ολλανδία, 26 - 30 Ιουνίου 2017\Φωτογραφίες και ΔΤ\27.6.2017 - Λιμάνι Ρότερνταμ\IMG_2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" y="1340768"/>
            <a:ext cx="8965165" cy="46085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28FE3-F64A-4D77-B146-7AFB586EBA8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524000" y="152400"/>
            <a:ext cx="706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 sz="2800" b="1">
              <a:solidFill>
                <a:srgbClr val="333399"/>
              </a:solidFill>
              <a:latin typeface="Times New Roman" charset="0"/>
            </a:endParaRPr>
          </a:p>
        </p:txBody>
      </p:sp>
      <p:pic>
        <p:nvPicPr>
          <p:cNvPr id="4" name="Picture 34" descr="card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450"/>
            <a:ext cx="73437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2"/>
          <p:cNvSpPr>
            <a:spLocks noChangeShapeType="1"/>
          </p:cNvSpPr>
          <p:nvPr/>
        </p:nvSpPr>
        <p:spPr bwMode="auto">
          <a:xfrm>
            <a:off x="457200" y="1219200"/>
            <a:ext cx="8382000" cy="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81000" y="6096000"/>
            <a:ext cx="8382000" cy="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2605087" y="4537373"/>
            <a:ext cx="4487193" cy="859918"/>
          </a:xfrm>
          <a:prstGeom prst="roundRect">
            <a:avLst>
              <a:gd name="adj" fmla="val 4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27584" y="2514962"/>
            <a:ext cx="75608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Σας Ευχαριστώ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5476DD2-F779-4F40-8E7D-018C22A44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217650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" y="1052736"/>
            <a:ext cx="9144000" cy="51302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0" y="6182950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1219539" y="2276872"/>
            <a:ext cx="7994794" cy="3921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fr-FR" sz="1800" dirty="0">
              <a:solidFill>
                <a:srgbClr val="000099"/>
              </a:solidFill>
            </a:endParaRPr>
          </a:p>
          <a:p>
            <a:pPr marL="784225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959298" cy="82179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2257" y="50974"/>
            <a:ext cx="8657454" cy="857746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000" b="1" u="sng" dirty="0">
                <a:solidFill>
                  <a:srgbClr val="000099"/>
                </a:solidFill>
              </a:rPr>
              <a:t>Συμμετέχοντες στην Επιμελητηριακή Αποστολή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925" y="1166192"/>
            <a:ext cx="89289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Μ. Αδαμαντιάδης </a:t>
            </a:r>
            <a:r>
              <a:rPr lang="el-GR" sz="1600" dirty="0">
                <a:solidFill>
                  <a:srgbClr val="000099"/>
                </a:solidFill>
              </a:rPr>
              <a:t>- Πρόεδρος Ε.Ε.ΣΥ.Μ.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Γ. Γαζής </a:t>
            </a:r>
            <a:r>
              <a:rPr lang="el-GR" sz="1600" dirty="0">
                <a:solidFill>
                  <a:srgbClr val="000099"/>
                </a:solidFill>
              </a:rPr>
              <a:t>- Α’ Αντιπρόεδρος Ε.Ε.ΣΥ.Μ. &amp; Πρόεδρος Επιμελητηρίου Φωκίδας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Δ. Λεμονάκης </a:t>
            </a:r>
            <a:r>
              <a:rPr lang="el-GR" sz="1600" dirty="0">
                <a:solidFill>
                  <a:srgbClr val="000099"/>
                </a:solidFill>
              </a:rPr>
              <a:t>- Γ’ Αντιπρόεδρος Ε.Ε.ΣΥ.Μ. &amp; Πρόεδρος Τμήματος Εξαγωγών Ε.Β.Ε.Π.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Λ. Παπαχαραλάμπους </a:t>
            </a:r>
            <a:r>
              <a:rPr lang="el-GR" sz="1600" dirty="0">
                <a:solidFill>
                  <a:srgbClr val="000099"/>
                </a:solidFill>
              </a:rPr>
              <a:t>- Γ.Γ. Ε.Ε.ΣΥ.Μ. &amp; Οικονομικός Επόπτης Επιμελητηρίου Βοιωτίας 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Δ. Μαγκλάρας </a:t>
            </a:r>
            <a:r>
              <a:rPr lang="el-GR" sz="1600" dirty="0">
                <a:solidFill>
                  <a:srgbClr val="000099"/>
                </a:solidFill>
              </a:rPr>
              <a:t>- Αναπληρωτής Γ.Γ. Ε.Ε.ΣΥ.Μ. &amp; Μέλος Δ.Σ. Επιμελητηρίου Αργολίδας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Π. Φραντζέσκος </a:t>
            </a:r>
            <a:r>
              <a:rPr lang="el-GR" sz="1600" dirty="0">
                <a:solidFill>
                  <a:srgbClr val="000099"/>
                </a:solidFill>
              </a:rPr>
              <a:t>- Οικονομικός Επόπτης Ε.Ε.ΣΥ.Μ. &amp; Β’ Αντιπρόεδρος Επιμελητηρίου Λέσβου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Α. </a:t>
            </a:r>
            <a:r>
              <a:rPr lang="el-GR" sz="1600" b="1" dirty="0" err="1">
                <a:solidFill>
                  <a:srgbClr val="000099"/>
                </a:solidFill>
              </a:rPr>
              <a:t>Καμαρινάκης</a:t>
            </a:r>
            <a:r>
              <a:rPr lang="el-GR" sz="1600" b="1" dirty="0">
                <a:solidFill>
                  <a:srgbClr val="000099"/>
                </a:solidFill>
              </a:rPr>
              <a:t> </a:t>
            </a:r>
            <a:r>
              <a:rPr lang="el-GR" sz="1600" dirty="0">
                <a:solidFill>
                  <a:srgbClr val="000099"/>
                </a:solidFill>
              </a:rPr>
              <a:t>- Υποναύαρχος Λ</a:t>
            </a:r>
            <a:r>
              <a:rPr lang="en-US" sz="1600" dirty="0">
                <a:solidFill>
                  <a:srgbClr val="000099"/>
                </a:solidFill>
              </a:rPr>
              <a:t>.</a:t>
            </a:r>
            <a:r>
              <a:rPr lang="el-GR" sz="1600" dirty="0">
                <a:solidFill>
                  <a:srgbClr val="000099"/>
                </a:solidFill>
              </a:rPr>
              <a:t>Σ</a:t>
            </a:r>
            <a:r>
              <a:rPr lang="en-US" sz="1600" dirty="0">
                <a:solidFill>
                  <a:srgbClr val="000099"/>
                </a:solidFill>
              </a:rPr>
              <a:t>.</a:t>
            </a:r>
            <a:r>
              <a:rPr lang="el-GR" sz="1600" dirty="0">
                <a:solidFill>
                  <a:srgbClr val="000099"/>
                </a:solidFill>
              </a:rPr>
              <a:t> ε</a:t>
            </a:r>
            <a:r>
              <a:rPr lang="en-US" sz="1600" dirty="0">
                <a:solidFill>
                  <a:srgbClr val="000099"/>
                </a:solidFill>
              </a:rPr>
              <a:t>.</a:t>
            </a:r>
            <a:r>
              <a:rPr lang="el-GR" sz="1600" dirty="0">
                <a:solidFill>
                  <a:srgbClr val="000099"/>
                </a:solidFill>
              </a:rPr>
              <a:t>α</a:t>
            </a:r>
            <a:r>
              <a:rPr lang="en-US" sz="1600" dirty="0">
                <a:solidFill>
                  <a:srgbClr val="000099"/>
                </a:solidFill>
              </a:rPr>
              <a:t>.</a:t>
            </a:r>
            <a:endParaRPr lang="el-GR" sz="1600" dirty="0">
              <a:solidFill>
                <a:srgbClr val="000099"/>
              </a:solidFill>
            </a:endParaRP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Σ. </a:t>
            </a:r>
            <a:r>
              <a:rPr lang="el-GR" sz="1600" b="1" dirty="0" err="1">
                <a:solidFill>
                  <a:srgbClr val="000099"/>
                </a:solidFill>
              </a:rPr>
              <a:t>Σμυρνή</a:t>
            </a:r>
            <a:r>
              <a:rPr lang="el-GR" sz="1600" b="1" dirty="0">
                <a:solidFill>
                  <a:srgbClr val="000099"/>
                </a:solidFill>
              </a:rPr>
              <a:t> </a:t>
            </a:r>
            <a:r>
              <a:rPr lang="el-GR" sz="1600" dirty="0">
                <a:solidFill>
                  <a:srgbClr val="000099"/>
                </a:solidFill>
              </a:rPr>
              <a:t>- Πλωτάρχης Λ</a:t>
            </a:r>
            <a:r>
              <a:rPr lang="en-US" sz="1600" dirty="0">
                <a:solidFill>
                  <a:srgbClr val="000099"/>
                </a:solidFill>
              </a:rPr>
              <a:t>.</a:t>
            </a:r>
            <a:r>
              <a:rPr lang="el-GR" sz="1600" dirty="0">
                <a:solidFill>
                  <a:srgbClr val="000099"/>
                </a:solidFill>
              </a:rPr>
              <a:t>Σ</a:t>
            </a:r>
            <a:r>
              <a:rPr lang="en-US" sz="1600" dirty="0">
                <a:solidFill>
                  <a:srgbClr val="000099"/>
                </a:solidFill>
              </a:rPr>
              <a:t>.</a:t>
            </a:r>
            <a:r>
              <a:rPr lang="el-GR" sz="1600" dirty="0">
                <a:solidFill>
                  <a:srgbClr val="000099"/>
                </a:solidFill>
              </a:rPr>
              <a:t> &amp; Διευθύντρια Γραφείου ΓΓΛΠΝΕ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Π. Ζώης </a:t>
            </a:r>
            <a:r>
              <a:rPr lang="el-GR" sz="1600" dirty="0">
                <a:solidFill>
                  <a:srgbClr val="000099"/>
                </a:solidFill>
              </a:rPr>
              <a:t>- Ανθυποπλοίαρχος Λ</a:t>
            </a:r>
            <a:r>
              <a:rPr lang="en-US" sz="1600" dirty="0">
                <a:solidFill>
                  <a:srgbClr val="000099"/>
                </a:solidFill>
              </a:rPr>
              <a:t>.</a:t>
            </a:r>
            <a:r>
              <a:rPr lang="el-GR" sz="1600" dirty="0">
                <a:solidFill>
                  <a:srgbClr val="000099"/>
                </a:solidFill>
              </a:rPr>
              <a:t>Σ</a:t>
            </a:r>
            <a:r>
              <a:rPr lang="en-US" sz="1600" dirty="0">
                <a:solidFill>
                  <a:srgbClr val="000099"/>
                </a:solidFill>
              </a:rPr>
              <a:t>.</a:t>
            </a:r>
            <a:r>
              <a:rPr lang="el-GR" sz="1600" dirty="0">
                <a:solidFill>
                  <a:srgbClr val="000099"/>
                </a:solidFill>
              </a:rPr>
              <a:t> &amp; Στέλεχος Γραφείου Υφυπουργού ΝΑΝΠ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Χ. </a:t>
            </a:r>
            <a:r>
              <a:rPr lang="el-GR" sz="1600" b="1" dirty="0" err="1">
                <a:solidFill>
                  <a:srgbClr val="000099"/>
                </a:solidFill>
              </a:rPr>
              <a:t>Γκαζέπης</a:t>
            </a:r>
            <a:r>
              <a:rPr lang="el-GR" sz="1600" b="1" dirty="0">
                <a:solidFill>
                  <a:srgbClr val="000099"/>
                </a:solidFill>
              </a:rPr>
              <a:t> </a:t>
            </a:r>
            <a:r>
              <a:rPr lang="el-GR" sz="1600" dirty="0">
                <a:solidFill>
                  <a:srgbClr val="000099"/>
                </a:solidFill>
              </a:rPr>
              <a:t>- Στέλεχος Τεχνικής Υπηρεσίας Ο.Λ. Αλεξανδρούπολης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Χ. Παπαμιχαήλ </a:t>
            </a:r>
            <a:r>
              <a:rPr lang="el-GR" sz="1600" dirty="0">
                <a:solidFill>
                  <a:srgbClr val="000099"/>
                </a:solidFill>
              </a:rPr>
              <a:t>- Στέλεχος Τεχνικής Υπηρεσίας Ο.Λ. Βόλου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Π. </a:t>
            </a:r>
            <a:r>
              <a:rPr lang="el-GR" sz="1600" b="1" dirty="0" err="1">
                <a:solidFill>
                  <a:srgbClr val="000099"/>
                </a:solidFill>
              </a:rPr>
              <a:t>Φεύγας</a:t>
            </a:r>
            <a:r>
              <a:rPr lang="el-GR" sz="1600" b="1" dirty="0">
                <a:solidFill>
                  <a:srgbClr val="000099"/>
                </a:solidFill>
              </a:rPr>
              <a:t> </a:t>
            </a:r>
            <a:r>
              <a:rPr lang="el-GR" sz="1600" dirty="0">
                <a:solidFill>
                  <a:srgbClr val="000099"/>
                </a:solidFill>
              </a:rPr>
              <a:t>- Στέλεχος Τεχνικής Υπηρεσίας Ο.Λ. Βόλου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Μ. </a:t>
            </a:r>
            <a:r>
              <a:rPr lang="el-GR" sz="1600" b="1" dirty="0" err="1">
                <a:solidFill>
                  <a:srgbClr val="000099"/>
                </a:solidFill>
              </a:rPr>
              <a:t>Γιάγκας</a:t>
            </a:r>
            <a:r>
              <a:rPr lang="el-GR" sz="1600" b="1" dirty="0">
                <a:solidFill>
                  <a:srgbClr val="000099"/>
                </a:solidFill>
              </a:rPr>
              <a:t> </a:t>
            </a:r>
            <a:r>
              <a:rPr lang="el-GR" sz="1600" dirty="0">
                <a:solidFill>
                  <a:srgbClr val="000099"/>
                </a:solidFill>
              </a:rPr>
              <a:t>- Διευθυντής Βιοτεχνικού Επιμελητηρίου Πειραιά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Σ. Κάπρος </a:t>
            </a:r>
            <a:r>
              <a:rPr lang="el-GR" sz="1600" dirty="0">
                <a:solidFill>
                  <a:srgbClr val="000099"/>
                </a:solidFill>
              </a:rPr>
              <a:t>- Επιστημονικός Σύμβουλος Ε.Ε.ΣΥ.Μ. &amp; Καθηγητής Πανεπιστημίου Αιγαίου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Ν. Μαυρίκος </a:t>
            </a:r>
            <a:r>
              <a:rPr lang="el-GR" sz="1600" dirty="0">
                <a:solidFill>
                  <a:srgbClr val="000099"/>
                </a:solidFill>
              </a:rPr>
              <a:t>- Πρόεδρος Π.Σ.Ε.Π.Ε. &amp; Β’ Αντιπρόεδρος Ε.Β.Ε.Π.</a:t>
            </a:r>
          </a:p>
          <a:p>
            <a:pPr marL="727075" lvl="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rgbClr val="000099"/>
                </a:solidFill>
              </a:rPr>
              <a:t>Χ. Χατζή </a:t>
            </a:r>
            <a:r>
              <a:rPr lang="el-GR" sz="1600" dirty="0">
                <a:solidFill>
                  <a:srgbClr val="000099"/>
                </a:solidFill>
              </a:rPr>
              <a:t>- Υπεύθυνη Γραμματείας Ε.Ε.ΣΥ.Μ.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21" y="1016223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637C3917-1108-4360-8E03-21169BC8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235074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784225" lvl="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/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 1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26 Ιουνίου 2017:</a:t>
            </a:r>
            <a:br>
              <a:rPr lang="en-US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Κεντρικά γραφεία</a:t>
            </a:r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l-GR" sz="2000" b="1" dirty="0">
                <a:solidFill>
                  <a:srgbClr val="000099"/>
                </a:solidFill>
              </a:rPr>
              <a:t>Ολλανδικού Επιμελητηρίου (</a:t>
            </a:r>
            <a:r>
              <a:rPr lang="el-GR" sz="2000" b="1" dirty="0" err="1">
                <a:solidFill>
                  <a:srgbClr val="000099"/>
                </a:solidFill>
              </a:rPr>
              <a:t>Kamer</a:t>
            </a:r>
            <a:r>
              <a:rPr lang="el-GR" sz="2000" b="1" dirty="0">
                <a:solidFill>
                  <a:srgbClr val="000099"/>
                </a:solidFill>
              </a:rPr>
              <a:t> </a:t>
            </a:r>
            <a:r>
              <a:rPr lang="el-GR" sz="2000" b="1" dirty="0" err="1">
                <a:solidFill>
                  <a:srgbClr val="000099"/>
                </a:solidFill>
              </a:rPr>
              <a:t>Van</a:t>
            </a:r>
            <a:r>
              <a:rPr lang="el-GR" sz="2000" b="1" dirty="0">
                <a:solidFill>
                  <a:srgbClr val="000099"/>
                </a:solidFill>
              </a:rPr>
              <a:t> </a:t>
            </a:r>
            <a:r>
              <a:rPr lang="el-GR" sz="2000" b="1" dirty="0" err="1">
                <a:solidFill>
                  <a:srgbClr val="000099"/>
                </a:solidFill>
              </a:rPr>
              <a:t>Koophandel</a:t>
            </a:r>
            <a:r>
              <a:rPr lang="el-GR" sz="2000" b="1" dirty="0">
                <a:solidFill>
                  <a:srgbClr val="000099"/>
                </a:solidFill>
              </a:rPr>
              <a:t>)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248" y="1412776"/>
            <a:ext cx="832939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altLang="ko-KR" sz="2400" dirty="0">
                <a:solidFill>
                  <a:srgbClr val="000099"/>
                </a:solidFill>
              </a:rPr>
              <a:t>Την Αποστολή υποδέχθηκαν οι: </a:t>
            </a:r>
          </a:p>
          <a:p>
            <a:pPr algn="just">
              <a:lnSpc>
                <a:spcPct val="90000"/>
              </a:lnSpc>
            </a:pPr>
            <a:r>
              <a:rPr lang="el-GR" altLang="ko-KR" sz="2400" dirty="0">
                <a:solidFill>
                  <a:srgbClr val="000099"/>
                </a:solidFill>
              </a:rPr>
              <a:t>κ.κ. </a:t>
            </a:r>
            <a:r>
              <a:rPr lang="en-US" altLang="ko-KR" sz="2400" dirty="0">
                <a:solidFill>
                  <a:srgbClr val="000099"/>
                </a:solidFill>
              </a:rPr>
              <a:t>Jamie Bakker </a:t>
            </a:r>
            <a:r>
              <a:rPr lang="el-GR" altLang="ko-KR" sz="2400" dirty="0">
                <a:solidFill>
                  <a:srgbClr val="000099"/>
                </a:solidFill>
              </a:rPr>
              <a:t>και </a:t>
            </a:r>
            <a:r>
              <a:rPr lang="en-US" altLang="ko-KR" sz="2400" dirty="0" err="1">
                <a:solidFill>
                  <a:srgbClr val="000099"/>
                </a:solidFill>
              </a:rPr>
              <a:t>Cor</a:t>
            </a:r>
            <a:r>
              <a:rPr lang="en-US" altLang="ko-KR" sz="2400" dirty="0">
                <a:solidFill>
                  <a:srgbClr val="000099"/>
                </a:solidFill>
              </a:rPr>
              <a:t> </a:t>
            </a:r>
            <a:r>
              <a:rPr lang="en-US" altLang="ko-KR" sz="2400" dirty="0" err="1">
                <a:solidFill>
                  <a:srgbClr val="000099"/>
                </a:solidFill>
              </a:rPr>
              <a:t>Bekker</a:t>
            </a:r>
            <a:r>
              <a:rPr lang="el-GR" altLang="ko-KR" sz="2400" dirty="0">
                <a:solidFill>
                  <a:srgbClr val="000099"/>
                </a:solidFill>
              </a:rPr>
              <a:t>, Σύμβουλοι Διεθνούς Εμπορίου του Ολλανδικού Επιμελητηρίου.</a:t>
            </a:r>
          </a:p>
        </p:txBody>
      </p:sp>
      <p:pic>
        <p:nvPicPr>
          <p:cNvPr id="3074" name="Picture 2" descr="C:\Users\ΕΕΣΥΜ\Desktop\Επιμελητηριακή Αποστολή στην Ολλανδία, 26 - 30 Ιουνίου 2017\Φωτογραφίες και ΔΤ\26.6.2017 - Ολλανδικό Επιμελητήριο\IMG_23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76" y="2780928"/>
            <a:ext cx="5832648" cy="33022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B9670D27-C702-4E6C-8FC5-76632646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353865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784225" lvl="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/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1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26 Ιουνίου 2017: </a:t>
            </a:r>
            <a:br>
              <a:rPr lang="en-US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Κεντρικά γραφεία Ολλανδικού Επιμελητηρίου (</a:t>
            </a:r>
            <a:r>
              <a:rPr lang="el-GR" sz="2000" b="1" dirty="0" err="1">
                <a:solidFill>
                  <a:srgbClr val="000099"/>
                </a:solidFill>
              </a:rPr>
              <a:t>Kamer</a:t>
            </a:r>
            <a:r>
              <a:rPr lang="el-GR" sz="2000" b="1" dirty="0">
                <a:solidFill>
                  <a:srgbClr val="000099"/>
                </a:solidFill>
              </a:rPr>
              <a:t> </a:t>
            </a:r>
            <a:r>
              <a:rPr lang="el-GR" sz="2000" b="1" dirty="0" err="1">
                <a:solidFill>
                  <a:srgbClr val="000099"/>
                </a:solidFill>
              </a:rPr>
              <a:t>Van</a:t>
            </a:r>
            <a:r>
              <a:rPr lang="el-GR" sz="2000" b="1" dirty="0">
                <a:solidFill>
                  <a:srgbClr val="000099"/>
                </a:solidFill>
              </a:rPr>
              <a:t> </a:t>
            </a:r>
            <a:r>
              <a:rPr lang="el-GR" sz="2000" b="1" dirty="0" err="1">
                <a:solidFill>
                  <a:srgbClr val="000099"/>
                </a:solidFill>
              </a:rPr>
              <a:t>Koophandel</a:t>
            </a:r>
            <a:r>
              <a:rPr lang="el-GR" sz="2000" b="1" dirty="0">
                <a:solidFill>
                  <a:srgbClr val="000099"/>
                </a:solidFill>
              </a:rPr>
              <a:t>)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240" y="1293877"/>
            <a:ext cx="85670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Παρουσίαση δομής - οργάνωσης και δραστηριοτήτων του Επιμελητηρίου σε εθνικό και διεθνές επίπεδο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241" y="1988840"/>
            <a:ext cx="8567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Κύριες δράσεις Επιμελητηρίου: </a:t>
            </a:r>
          </a:p>
          <a:p>
            <a:pPr marL="355600" lvl="1" algn="just">
              <a:lnSpc>
                <a:spcPct val="90000"/>
              </a:lnSpc>
            </a:pPr>
            <a:r>
              <a:rPr lang="el-GR" altLang="ko-KR" sz="2400" dirty="0">
                <a:solidFill>
                  <a:srgbClr val="000099"/>
                </a:solidFill>
              </a:rPr>
              <a:t>υποστήριξη νέων επιχειρήσεων - καινοτομία - δικτύωση - διεθνείς συναλλαγές - ψηφιακό εμπόριο - παροχή συμβουλευτικών υπηρεσιών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52" y="3284984"/>
            <a:ext cx="5066535" cy="28728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87CCF696-012F-4CB9-B4F0-80B0E6BCC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236510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784225" lvl="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/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2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27 Ιουνίου 2017: </a:t>
            </a:r>
            <a:br>
              <a:rPr lang="el-GR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Λιμάνι του Ρότερνταμ &amp; Τερματικός Σταθμός Ε/Κ </a:t>
            </a:r>
            <a:r>
              <a:rPr lang="en-US" sz="2000" b="1" dirty="0">
                <a:solidFill>
                  <a:srgbClr val="000099"/>
                </a:solidFill>
              </a:rPr>
              <a:t>“APM Terminal”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138" y="1056314"/>
            <a:ext cx="805007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el-GR" altLang="ko-KR" sz="2400" dirty="0">
                <a:solidFill>
                  <a:srgbClr val="000099"/>
                </a:solidFill>
              </a:rPr>
              <a:t>Την Αποστολή, την οποία  συνόδεψε ο Ναυτιλιακός Ακόλουθος της Ελλάδας κ. Δρόσος </a:t>
            </a:r>
            <a:r>
              <a:rPr lang="el-GR" altLang="ko-KR" sz="2400" dirty="0" err="1">
                <a:solidFill>
                  <a:srgbClr val="000099"/>
                </a:solidFill>
              </a:rPr>
              <a:t>Ρεΐζης</a:t>
            </a:r>
            <a:r>
              <a:rPr lang="el-GR" altLang="ko-KR" sz="2400" dirty="0">
                <a:solidFill>
                  <a:srgbClr val="000099"/>
                </a:solidFill>
              </a:rPr>
              <a:t> (Πλοίαρχος Λ.Σ.), υποδέχθηκε εκ μέρους του Οργανισμού Λιμένος Ρότερνταμ ο κ. Frans van Keulen, Διευθυντής Δημοσίων Σχέσεων.</a:t>
            </a:r>
          </a:p>
        </p:txBody>
      </p:sp>
      <p:pic>
        <p:nvPicPr>
          <p:cNvPr id="4098" name="Picture 2" descr="C:\Users\ΕΕΣΥΜ\Desktop\Επιμελητηριακή Αποστολή στην Ολλανδία, 26 - 30 Ιουνίου 2017\Φωτογραφίες και ΔΤ\27.6.2017 - Λιμάνι Ρότερνταμ\IMG_24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6" y="2622259"/>
            <a:ext cx="7356314" cy="34710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06BBFF8F-676C-4DA2-8B13-94294D9C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419667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784225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2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27 Ιουνίου 2017: </a:t>
            </a:r>
            <a:br>
              <a:rPr lang="en-US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Λιμάνι του Ρότερνταμ </a:t>
            </a:r>
            <a:r>
              <a:rPr lang="en-US" sz="2000" b="1" dirty="0">
                <a:solidFill>
                  <a:srgbClr val="000099"/>
                </a:solidFill>
              </a:rPr>
              <a:t>&amp; </a:t>
            </a:r>
            <a:r>
              <a:rPr lang="el-GR" sz="2000" b="1" dirty="0">
                <a:solidFill>
                  <a:srgbClr val="000099"/>
                </a:solidFill>
              </a:rPr>
              <a:t>Τερματικός Σταθμός Ε/Κ </a:t>
            </a:r>
            <a:r>
              <a:rPr lang="en-US" sz="2000" b="1" dirty="0">
                <a:solidFill>
                  <a:srgbClr val="000099"/>
                </a:solidFill>
              </a:rPr>
              <a:t>“APM Terminal”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104" y="1340768"/>
            <a:ext cx="85601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Παρουσίαση οργανωτικής δομής, δραστηριοτήτων, δυναμικής, ρόλου Λιμένος στην εθνική οικονομία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196" y="2097898"/>
            <a:ext cx="85789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Στρατηγική θέση μεταξύ των πλωτών ποταμών Ρήνου και </a:t>
            </a:r>
            <a:r>
              <a:rPr lang="el-GR" altLang="ko-KR" sz="2400" dirty="0" err="1">
                <a:solidFill>
                  <a:srgbClr val="000099"/>
                </a:solidFill>
              </a:rPr>
              <a:t>Μεύση</a:t>
            </a:r>
            <a:r>
              <a:rPr lang="el-GR" altLang="ko-KR" sz="2400" dirty="0">
                <a:solidFill>
                  <a:srgbClr val="000099"/>
                </a:solidFill>
              </a:rPr>
              <a:t> </a:t>
            </a:r>
            <a:r>
              <a:rPr lang="en-US" altLang="ko-KR" sz="2400" dirty="0">
                <a:solidFill>
                  <a:srgbClr val="000099"/>
                </a:solidFill>
              </a:rPr>
              <a:t>-</a:t>
            </a:r>
            <a:r>
              <a:rPr lang="el-GR" altLang="ko-KR" sz="2400" dirty="0">
                <a:solidFill>
                  <a:srgbClr val="000099"/>
                </a:solidFill>
              </a:rPr>
              <a:t> σύνδεση με οδικούς και σιδηροδρομικούς άξονες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311" y="2976058"/>
            <a:ext cx="85412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Ετήσιος κύκλος εργασιών: 20 δις Ευρώ (3,5% ΑΕΠ της χώρας)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1" y="3560896"/>
            <a:ext cx="51547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Άμεση απασχόληση: 1.100 άτομα</a:t>
            </a:r>
          </a:p>
          <a:p>
            <a:pPr marL="355600" lvl="1" algn="just">
              <a:lnSpc>
                <a:spcPct val="90000"/>
              </a:lnSpc>
            </a:pPr>
            <a:r>
              <a:rPr lang="el-GR" altLang="ko-KR" sz="2400" dirty="0">
                <a:solidFill>
                  <a:srgbClr val="000099"/>
                </a:solidFill>
              </a:rPr>
              <a:t>Έμμεση απασχόληση: 170.000 άτομα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4437112"/>
            <a:ext cx="518988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Τερματικός σταθμός </a:t>
            </a:r>
            <a:r>
              <a:rPr lang="en-US" altLang="ko-KR" sz="2400" dirty="0">
                <a:solidFill>
                  <a:srgbClr val="000099"/>
                </a:solidFill>
              </a:rPr>
              <a:t>APM Terminal</a:t>
            </a:r>
            <a:r>
              <a:rPr lang="el-GR" altLang="ko-KR" sz="2400" dirty="0">
                <a:solidFill>
                  <a:srgbClr val="000099"/>
                </a:solidFill>
              </a:rPr>
              <a:t>: πλήρης αυτοματοποίηση φόρτο-εκφορτώσεων από και προς όλα τα μέσα μεταφοράς</a:t>
            </a:r>
          </a:p>
        </p:txBody>
      </p:sp>
      <p:pic>
        <p:nvPicPr>
          <p:cNvPr id="5123" name="Picture 3" descr="C:\Users\ΕΕΣΥΜ\Desktop\Επιμελητηριακή Αποστολή στην Ολλανδία, 26 - 30 Ιουνίου 2017\Φωτογραφίες και ΔΤ\27.6.2017 - Λιμάνι Ρότερνταμ\IMG_25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00" y="3592642"/>
            <a:ext cx="3510918" cy="25363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F4029521-A6F7-4C1F-AA06-5B6033376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419667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784225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3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27 Ιουνίου 2017: </a:t>
            </a:r>
            <a:br>
              <a:rPr lang="el-GR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Ινστιτούτο Προηγμένων </a:t>
            </a:r>
            <a:r>
              <a:rPr lang="en-US" sz="2000" b="1" dirty="0">
                <a:solidFill>
                  <a:srgbClr val="000099"/>
                </a:solidFill>
              </a:rPr>
              <a:t>Logistics “TKI DINALOG”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104" y="1340768"/>
            <a:ext cx="85601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altLang="ko-KR" sz="2400" dirty="0">
                <a:solidFill>
                  <a:srgbClr val="000099"/>
                </a:solidFill>
              </a:rPr>
              <a:t>Τα μέλη της Αποστολής υποδέχθηκαν οι:</a:t>
            </a:r>
          </a:p>
          <a:p>
            <a:pPr algn="just">
              <a:lnSpc>
                <a:spcPct val="90000"/>
              </a:lnSpc>
            </a:pPr>
            <a:r>
              <a:rPr lang="el-GR" altLang="ko-KR" sz="2400" dirty="0">
                <a:solidFill>
                  <a:srgbClr val="000099"/>
                </a:solidFill>
              </a:rPr>
              <a:t>κ.κ. </a:t>
            </a:r>
            <a:r>
              <a:rPr lang="en-US" sz="2400" dirty="0">
                <a:solidFill>
                  <a:srgbClr val="000099"/>
                </a:solidFill>
              </a:rPr>
              <a:t>Prof</a:t>
            </a:r>
            <a:r>
              <a:rPr lang="el-GR" sz="2400" dirty="0">
                <a:solidFill>
                  <a:srgbClr val="000099"/>
                </a:solidFill>
              </a:rPr>
              <a:t>. </a:t>
            </a:r>
            <a:r>
              <a:rPr lang="en-US" sz="2400" dirty="0" err="1">
                <a:solidFill>
                  <a:srgbClr val="000099"/>
                </a:solidFill>
              </a:rPr>
              <a:t>Dr</a:t>
            </a:r>
            <a:r>
              <a:rPr lang="el-GR" sz="2400" dirty="0">
                <a:solidFill>
                  <a:srgbClr val="000099"/>
                </a:solidFill>
              </a:rPr>
              <a:t>. </a:t>
            </a:r>
            <a:r>
              <a:rPr lang="en-US" sz="2400" dirty="0">
                <a:solidFill>
                  <a:srgbClr val="000099"/>
                </a:solidFill>
              </a:rPr>
              <a:t>Albert </a:t>
            </a:r>
            <a:r>
              <a:rPr lang="en-US" sz="2400" dirty="0" err="1">
                <a:solidFill>
                  <a:srgbClr val="000099"/>
                </a:solidFill>
              </a:rPr>
              <a:t>Veenstra</a:t>
            </a:r>
            <a:r>
              <a:rPr lang="el-GR" sz="2400" dirty="0">
                <a:solidFill>
                  <a:srgbClr val="000099"/>
                </a:solidFill>
              </a:rPr>
              <a:t>, </a:t>
            </a:r>
            <a:r>
              <a:rPr lang="en-US" sz="2400" dirty="0">
                <a:solidFill>
                  <a:srgbClr val="000099"/>
                </a:solidFill>
              </a:rPr>
              <a:t>Bas van </a:t>
            </a:r>
            <a:r>
              <a:rPr lang="en-US" sz="2400" dirty="0" err="1">
                <a:solidFill>
                  <a:srgbClr val="000099"/>
                </a:solidFill>
              </a:rPr>
              <a:t>Bree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l-GR" sz="2400" dirty="0">
                <a:solidFill>
                  <a:srgbClr val="000099"/>
                </a:solidFill>
              </a:rPr>
              <a:t>και </a:t>
            </a:r>
            <a:r>
              <a:rPr lang="en-US" sz="2400" dirty="0" err="1">
                <a:solidFill>
                  <a:srgbClr val="000099"/>
                </a:solidFill>
              </a:rPr>
              <a:t>Jaco</a:t>
            </a:r>
            <a:r>
              <a:rPr lang="en-US" sz="2400" dirty="0">
                <a:solidFill>
                  <a:srgbClr val="000099"/>
                </a:solidFill>
              </a:rPr>
              <a:t> van </a:t>
            </a:r>
            <a:r>
              <a:rPr lang="en-US" sz="2400" dirty="0" err="1">
                <a:solidFill>
                  <a:srgbClr val="000099"/>
                </a:solidFill>
              </a:rPr>
              <a:t>Meijeren</a:t>
            </a:r>
            <a:r>
              <a:rPr lang="el-GR" altLang="ko-KR" sz="2400" dirty="0">
                <a:solidFill>
                  <a:srgbClr val="000099"/>
                </a:solidFill>
              </a:rPr>
              <a:t>.   </a:t>
            </a:r>
          </a:p>
        </p:txBody>
      </p:sp>
      <p:pic>
        <p:nvPicPr>
          <p:cNvPr id="6146" name="Picture 2" descr="C:\Users\ΕΕΣΥΜ\Desktop\Επιμελητηριακή Αποστολή στην Ολλανδία, 26 - 30 Ιουνίου 2017\Φωτογραφίες και ΔΤ\27.6.2017 - TKI DINALOG\IMG_25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8" y="2296181"/>
            <a:ext cx="8476854" cy="36530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3905B8A4-2FAC-4B2B-95E2-FF051F653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419334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784225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 </a:t>
            </a:r>
            <a:r>
              <a:rPr lang="el-GR" sz="2000" b="1" dirty="0">
                <a:solidFill>
                  <a:srgbClr val="000099"/>
                </a:solidFill>
              </a:rPr>
              <a:t>3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27 Ιουνίου 2017: </a:t>
            </a:r>
            <a:br>
              <a:rPr lang="en-US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Ινστιτούτο Προηγμένων </a:t>
            </a:r>
            <a:r>
              <a:rPr lang="en-US" sz="2000" b="1" dirty="0">
                <a:solidFill>
                  <a:srgbClr val="000099"/>
                </a:solidFill>
              </a:rPr>
              <a:t>Logistics “TKI DINALOG”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959" y="1196752"/>
            <a:ext cx="85601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Ενημέρωση μελών Αποστολής για την Ατζέντα της Καινοτομίας των </a:t>
            </a:r>
            <a:r>
              <a:rPr lang="en-US" altLang="ko-KR" sz="2400" dirty="0">
                <a:solidFill>
                  <a:srgbClr val="000099"/>
                </a:solidFill>
              </a:rPr>
              <a:t>Logistics </a:t>
            </a:r>
            <a:r>
              <a:rPr lang="el-GR" altLang="ko-KR" sz="2400" dirty="0">
                <a:solidFill>
                  <a:srgbClr val="000099"/>
                </a:solidFill>
              </a:rPr>
              <a:t>στην Ολλανδία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963" y="1989064"/>
            <a:ext cx="85412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Παρουσίαση των Στρατηγικών Τομέων (</a:t>
            </a:r>
            <a:r>
              <a:rPr lang="en-US" altLang="ko-KR" sz="2400" dirty="0">
                <a:solidFill>
                  <a:srgbClr val="000099"/>
                </a:solidFill>
              </a:rPr>
              <a:t>Top</a:t>
            </a:r>
            <a:r>
              <a:rPr lang="el-GR" altLang="ko-KR" sz="2400" dirty="0">
                <a:solidFill>
                  <a:srgbClr val="000099"/>
                </a:solidFill>
              </a:rPr>
              <a:t> </a:t>
            </a:r>
            <a:r>
              <a:rPr lang="en-US" altLang="ko-KR" sz="2400" dirty="0">
                <a:solidFill>
                  <a:srgbClr val="000099"/>
                </a:solidFill>
              </a:rPr>
              <a:t>sectors) </a:t>
            </a:r>
            <a:r>
              <a:rPr lang="el-GR" altLang="ko-KR" sz="2400" dirty="0">
                <a:solidFill>
                  <a:srgbClr val="000099"/>
                </a:solidFill>
              </a:rPr>
              <a:t>της Ολλανδικής Οικονομίας και ειδικότερα των </a:t>
            </a:r>
            <a:r>
              <a:rPr lang="en-US" altLang="ko-KR" sz="2400" dirty="0">
                <a:solidFill>
                  <a:srgbClr val="000099"/>
                </a:solidFill>
              </a:rPr>
              <a:t>Logistics</a:t>
            </a:r>
            <a:endParaRPr lang="el-GR" altLang="ko-KR" sz="24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59" y="2815886"/>
            <a:ext cx="84449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Συντονισμός εφοδιαστικής αλυσίδας </a:t>
            </a:r>
            <a:r>
              <a:rPr lang="en-US" altLang="ko-KR" sz="2400" dirty="0">
                <a:solidFill>
                  <a:srgbClr val="000099"/>
                </a:solidFill>
              </a:rPr>
              <a:t>-</a:t>
            </a:r>
            <a:r>
              <a:rPr lang="el-GR" altLang="ko-KR" sz="2400" dirty="0">
                <a:solidFill>
                  <a:srgbClr val="000099"/>
                </a:solidFill>
              </a:rPr>
              <a:t> κέντρα ελέγχου εφοδιαστικής αλυσίδας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07" y="3645024"/>
            <a:ext cx="39326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ko-KR" sz="2400" dirty="0">
                <a:solidFill>
                  <a:srgbClr val="000099"/>
                </a:solidFill>
              </a:rPr>
              <a:t>Ευρωπαϊκή τεχνολογική πλατφόρμα </a:t>
            </a:r>
            <a:r>
              <a:rPr lang="en-US" altLang="ko-KR" sz="2400" dirty="0">
                <a:solidFill>
                  <a:srgbClr val="000099"/>
                </a:solidFill>
              </a:rPr>
              <a:t>Alice </a:t>
            </a:r>
            <a:endParaRPr lang="el-GR" altLang="ko-KR" sz="24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66" y="4470211"/>
            <a:ext cx="3867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 err="1">
                <a:solidFill>
                  <a:srgbClr val="000099"/>
                </a:solidFill>
              </a:rPr>
              <a:t>Διατροπικές</a:t>
            </a:r>
            <a:r>
              <a:rPr lang="el-GR" sz="2400" dirty="0">
                <a:solidFill>
                  <a:srgbClr val="000099"/>
                </a:solidFill>
              </a:rPr>
              <a:t> μεταφορές στην Ολλανδία</a:t>
            </a:r>
            <a:endParaRPr lang="el-GR" dirty="0"/>
          </a:p>
        </p:txBody>
      </p:sp>
      <p:pic>
        <p:nvPicPr>
          <p:cNvPr id="8194" name="Picture 2" descr="C:\Users\ΕΕΣΥΜ\Desktop\Επιμελητηριακή Αποστολή στην Ολλανδία, 26 - 30 Ιουνίου 2017\Φωτογραφίες και ΔΤ\27.6.2017 - TKI DINALOG\IMG_25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35898"/>
            <a:ext cx="4564130" cy="253378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E3D36773-552A-4A74-AF78-FD55877C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379850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65"/>
            <a:ext cx="9144000" cy="52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6263114"/>
            <a:ext cx="85344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" y="1019801"/>
            <a:ext cx="85598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-35165" y="788588"/>
            <a:ext cx="92143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0">
              <a:buFont typeface="Arial" pitchFamily="34" charset="0"/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441325" indent="0">
              <a:buFont typeface="Arial" pitchFamily="34" charset="0"/>
              <a:buNone/>
            </a:pPr>
            <a:endParaRPr lang="fr-FR" sz="2000" dirty="0">
              <a:solidFill>
                <a:srgbClr val="000099"/>
              </a:solidFill>
            </a:endParaRPr>
          </a:p>
          <a:p>
            <a:pPr marL="784225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52557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20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" y="14913"/>
            <a:ext cx="1132048" cy="969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50974"/>
            <a:ext cx="7996102" cy="1011690"/>
          </a:xfrm>
        </p:spPr>
        <p:txBody>
          <a:bodyPr>
            <a:noAutofit/>
          </a:bodyPr>
          <a:lstStyle/>
          <a:p>
            <a:br>
              <a:rPr lang="el-GR" sz="2800" dirty="0">
                <a:solidFill>
                  <a:srgbClr val="000099"/>
                </a:solidFill>
              </a:rPr>
            </a:br>
            <a:r>
              <a:rPr lang="el-GR" sz="2800" dirty="0">
                <a:solidFill>
                  <a:srgbClr val="000099"/>
                </a:solidFill>
              </a:rPr>
              <a:t> </a:t>
            </a:r>
            <a:r>
              <a:rPr lang="el-GR" sz="2000" b="1" dirty="0">
                <a:solidFill>
                  <a:srgbClr val="000099"/>
                </a:solidFill>
              </a:rPr>
              <a:t>4</a:t>
            </a:r>
            <a:r>
              <a:rPr lang="el-GR" sz="2000" b="1" baseline="30000" dirty="0">
                <a:solidFill>
                  <a:srgbClr val="000099"/>
                </a:solidFill>
              </a:rPr>
              <a:t>η</a:t>
            </a:r>
            <a:r>
              <a:rPr lang="el-GR" sz="2000" b="1" dirty="0">
                <a:solidFill>
                  <a:srgbClr val="000099"/>
                </a:solidFill>
              </a:rPr>
              <a:t> Επίσκεψη, 28 Ιουνίου 2017: </a:t>
            </a:r>
            <a:br>
              <a:rPr lang="en-US" sz="2000" b="1" dirty="0">
                <a:solidFill>
                  <a:srgbClr val="000099"/>
                </a:solidFill>
              </a:rPr>
            </a:br>
            <a:r>
              <a:rPr lang="el-GR" sz="2000" b="1" dirty="0">
                <a:solidFill>
                  <a:srgbClr val="000099"/>
                </a:solidFill>
              </a:rPr>
              <a:t>Πανεπιστήμιο του </a:t>
            </a:r>
            <a:r>
              <a:rPr lang="en-US" sz="2000" b="1" dirty="0">
                <a:solidFill>
                  <a:srgbClr val="000099"/>
                </a:solidFill>
              </a:rPr>
              <a:t>Delft</a:t>
            </a:r>
            <a:br>
              <a:rPr lang="el-GR" sz="3200" dirty="0">
                <a:solidFill>
                  <a:srgbClr val="000099"/>
                </a:solidFill>
              </a:rPr>
            </a:br>
            <a:endParaRPr lang="fr-FR" sz="3200" b="1" dirty="0">
              <a:solidFill>
                <a:srgbClr val="00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3" y="1072852"/>
            <a:ext cx="87849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altLang="ko-KR" sz="2200" dirty="0">
                <a:solidFill>
                  <a:srgbClr val="000099"/>
                </a:solidFill>
              </a:rPr>
              <a:t>Τα μέλη της Αποστολής υποδέχθηκαν οι: </a:t>
            </a:r>
          </a:p>
          <a:p>
            <a:pPr algn="just">
              <a:lnSpc>
                <a:spcPct val="90000"/>
              </a:lnSpc>
            </a:pPr>
            <a:r>
              <a:rPr lang="el-GR" altLang="ko-KR" sz="2200" dirty="0">
                <a:solidFill>
                  <a:srgbClr val="000099"/>
                </a:solidFill>
              </a:rPr>
              <a:t>κ.κ.</a:t>
            </a:r>
            <a:r>
              <a:rPr lang="en-US" altLang="ko-KR" sz="2200" dirty="0">
                <a:solidFill>
                  <a:srgbClr val="000099"/>
                </a:solidFill>
              </a:rPr>
              <a:t> </a:t>
            </a:r>
            <a:r>
              <a:rPr lang="el-GR" altLang="ko-KR" sz="2200" dirty="0" err="1">
                <a:solidFill>
                  <a:srgbClr val="000099"/>
                </a:solidFill>
              </a:rPr>
              <a:t>Lori</a:t>
            </a:r>
            <a:r>
              <a:rPr lang="el-GR" altLang="ko-KR" sz="2200" dirty="0">
                <a:solidFill>
                  <a:srgbClr val="000099"/>
                </a:solidFill>
              </a:rPr>
              <a:t> </a:t>
            </a:r>
            <a:r>
              <a:rPr lang="el-GR" altLang="ko-KR" sz="2200" dirty="0" err="1">
                <a:solidFill>
                  <a:srgbClr val="000099"/>
                </a:solidFill>
              </a:rPr>
              <a:t>Tavasszy</a:t>
            </a:r>
            <a:r>
              <a:rPr lang="el-GR" altLang="ko-KR" sz="2200" dirty="0">
                <a:solidFill>
                  <a:srgbClr val="000099"/>
                </a:solidFill>
              </a:rPr>
              <a:t>, καθηγητής Εμπορευματικών Μεταφορών, Ιωάννα </a:t>
            </a:r>
            <a:r>
              <a:rPr lang="el-GR" altLang="ko-KR" sz="2200" dirty="0" err="1">
                <a:solidFill>
                  <a:srgbClr val="000099"/>
                </a:solidFill>
              </a:rPr>
              <a:t>Κουρουνιώτη</a:t>
            </a:r>
            <a:r>
              <a:rPr lang="el-GR" altLang="ko-KR" sz="2200" dirty="0">
                <a:solidFill>
                  <a:srgbClr val="000099"/>
                </a:solidFill>
              </a:rPr>
              <a:t>, Διδάκτωρ Μεταφορών Τμήματος Τεχνολογίας, Πολιτικής </a:t>
            </a:r>
            <a:r>
              <a:rPr lang="en-US" altLang="ko-KR" sz="2200" dirty="0">
                <a:solidFill>
                  <a:srgbClr val="000099"/>
                </a:solidFill>
              </a:rPr>
              <a:t>&amp;</a:t>
            </a:r>
            <a:r>
              <a:rPr lang="el-GR" altLang="ko-KR" sz="2200" dirty="0">
                <a:solidFill>
                  <a:srgbClr val="000099"/>
                </a:solidFill>
              </a:rPr>
              <a:t> Διοίκησης, καθώς και ο Δόκτωρ </a:t>
            </a:r>
            <a:r>
              <a:rPr lang="el-GR" altLang="ko-KR" sz="2200" dirty="0" err="1">
                <a:solidFill>
                  <a:srgbClr val="000099"/>
                </a:solidFill>
              </a:rPr>
              <a:t>Ivan</a:t>
            </a:r>
            <a:r>
              <a:rPr lang="el-GR" altLang="ko-KR" sz="2200" dirty="0">
                <a:solidFill>
                  <a:srgbClr val="000099"/>
                </a:solidFill>
              </a:rPr>
              <a:t> </a:t>
            </a:r>
            <a:r>
              <a:rPr lang="el-GR" altLang="ko-KR" sz="2200" dirty="0" err="1">
                <a:solidFill>
                  <a:srgbClr val="000099"/>
                </a:solidFill>
              </a:rPr>
              <a:t>Dario</a:t>
            </a:r>
            <a:r>
              <a:rPr lang="el-GR" altLang="ko-KR" sz="2200" dirty="0">
                <a:solidFill>
                  <a:srgbClr val="000099"/>
                </a:solidFill>
              </a:rPr>
              <a:t> </a:t>
            </a:r>
            <a:r>
              <a:rPr lang="el-GR" altLang="ko-KR" sz="2200" dirty="0" err="1">
                <a:solidFill>
                  <a:srgbClr val="000099"/>
                </a:solidFill>
              </a:rPr>
              <a:t>Cardenas</a:t>
            </a:r>
            <a:r>
              <a:rPr lang="el-GR" altLang="ko-KR" sz="2200" dirty="0">
                <a:solidFill>
                  <a:srgbClr val="000099"/>
                </a:solidFill>
              </a:rPr>
              <a:t> </a:t>
            </a:r>
            <a:r>
              <a:rPr lang="el-GR" altLang="ko-KR" sz="2200" dirty="0" err="1">
                <a:solidFill>
                  <a:srgbClr val="000099"/>
                </a:solidFill>
              </a:rPr>
              <a:t>Barbosa</a:t>
            </a:r>
            <a:r>
              <a:rPr lang="el-GR" altLang="ko-KR" sz="2200" dirty="0">
                <a:solidFill>
                  <a:srgbClr val="000099"/>
                </a:solidFill>
              </a:rPr>
              <a:t>, Ερευνητής Αστικών Logistics και Κινητικότητας στο Πανεπιστήμιο της Αμβέρσας. </a:t>
            </a:r>
          </a:p>
        </p:txBody>
      </p:sp>
      <p:pic>
        <p:nvPicPr>
          <p:cNvPr id="9218" name="Picture 2" descr="C:\Users\ΕΕΣΥΜ\Desktop\Επιμελητηριακή Αποστολή στην Ολλανδία, 26 - 30 Ιουνίου 2017\Φωτογραφίες και ΔΤ\28.6.2017 - Delft University\IMG_26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9" y="2771896"/>
            <a:ext cx="6291063" cy="33694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5C189BFD-2594-4BFF-BCF2-C1F9DCED5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6" y="6401604"/>
            <a:ext cx="8366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 Επιμελητηριακή Αποστολή Ε.Ε.ΣΥ.Μ. στην Ολλανδία - Ανασκόπηση και Συμπεράσματα</a:t>
            </a:r>
          </a:p>
          <a:p>
            <a:pPr algn="ctr"/>
            <a:r>
              <a:rPr lang="el-GR" sz="1100" dirty="0">
                <a:solidFill>
                  <a:srgbClr val="2F04CE"/>
                </a:solidFill>
                <a:latin typeface="Calibri" pitchFamily="34" charset="0"/>
              </a:rPr>
              <a:t>Πειραιάς, 27 Ιουλίου 2017</a:t>
            </a:r>
          </a:p>
        </p:txBody>
      </p:sp>
    </p:spTree>
    <p:extLst>
      <p:ext uri="{BB962C8B-B14F-4D97-AF65-F5344CB8AC3E}">
        <p14:creationId xmlns:p14="http://schemas.microsoft.com/office/powerpoint/2010/main" val="296883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7793</TotalTime>
  <Words>1627</Words>
  <Application>Microsoft Office PowerPoint</Application>
  <PresentationFormat>On-screen Show (4:3)</PresentationFormat>
  <Paragraphs>170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맑은 고딕</vt:lpstr>
      <vt:lpstr>Arial</vt:lpstr>
      <vt:lpstr>Calibri</vt:lpstr>
      <vt:lpstr>Times New Roman</vt:lpstr>
      <vt:lpstr>Wingdings</vt:lpstr>
      <vt:lpstr>Office Theme</vt:lpstr>
      <vt:lpstr>PowerPoint Presentation</vt:lpstr>
      <vt:lpstr> Συμμετέχοντες στην Επιμελητηριακή Αποστολή </vt:lpstr>
      <vt:lpstr>    1η Επίσκεψη, 26 Ιουνίου 2017: Κεντρικά γραφεία Ολλανδικού Επιμελητηρίου (Kamer Van Koophandel) </vt:lpstr>
      <vt:lpstr>   1η Επίσκεψη, 26 Ιουνίου 2017:  Κεντρικά γραφεία Ολλανδικού Επιμελητηρίου (Kamer Van Koophandel) </vt:lpstr>
      <vt:lpstr>   2η Επίσκεψη, 27 Ιουνίου 2017:  Λιμάνι του Ρότερνταμ &amp; Τερματικός Σταθμός Ε/Κ “APM Terminal” </vt:lpstr>
      <vt:lpstr>   2η Επίσκεψη, 27 Ιουνίου 2017:  Λιμάνι του Ρότερνταμ &amp; Τερματικός Σταθμός Ε/Κ “APM Terminal” </vt:lpstr>
      <vt:lpstr>   3η Επίσκεψη, 27 Ιουνίου 2017:  Ινστιτούτο Προηγμένων Logistics “TKI DINALOG” </vt:lpstr>
      <vt:lpstr>   3η Επίσκεψη, 27 Ιουνίου 2017:  Ινστιτούτο Προηγμένων Logistics “TKI DINALOG” </vt:lpstr>
      <vt:lpstr>  4η Επίσκεψη, 28 Ιουνίου 2017:  Πανεπιστήμιο του Delft </vt:lpstr>
      <vt:lpstr>   4η Επίσκεψη, 28 Ιουνίου 2017:  Πανεπιστήμιο του Delft </vt:lpstr>
      <vt:lpstr>   5η Επίσκεψη, 28 Ιουνίου 2017:  Ελληνική Πρεσβεία στην Ολλανδία </vt:lpstr>
      <vt:lpstr>   5η Επίσκεψη, 28 Ιουνίου 2017:  Ελληνική Πρεσβεία στην Ολλανδία </vt:lpstr>
      <vt:lpstr>   6η Επίσκεψη, 28 Ιουνίου 2017:  Υπουργείο Υποδομών &amp; Περιβάλλοντος </vt:lpstr>
      <vt:lpstr>   6η Επίσκεψη, 28 Ιουνίου 2017: Υπουργείο Υποδομών &amp; Περιβάλλοντος </vt:lpstr>
      <vt:lpstr>   7η Επίσκεψη, 29 Ιουνίου 2017:  SMART Logistics Centre Venlo &amp; Εταιρείες Logistics -  Terminal σιδηροδρομικών &amp; ποτάμιων μεταφορών </vt:lpstr>
      <vt:lpstr>   7η Επίσκεψη, 29 Ιουνίου 2017: SMART Logistics Centre Venlo &amp; Εταιρείες Logistics -  Terminal σιδηροδρομικών &amp; ποτάμιων μεταφορών </vt:lpstr>
      <vt:lpstr> Συμπεράσματα </vt:lpstr>
      <vt:lpstr> Συμπεράσματα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Ανασκόπηση &amp; Συμπεράσματα</dc:title>
  <cp:lastModifiedBy>Dimitris Lemonakis</cp:lastModifiedBy>
  <cp:revision>936</cp:revision>
  <cp:lastPrinted>2016-10-14T11:45:24Z</cp:lastPrinted>
  <dcterms:created xsi:type="dcterms:W3CDTF">2012-02-08T15:09:26Z</dcterms:created>
  <dcterms:modified xsi:type="dcterms:W3CDTF">2017-08-02T08:53:28Z</dcterms:modified>
</cp:coreProperties>
</file>